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2"/>
  </p:notesMasterIdLst>
  <p:handoutMasterIdLst>
    <p:handoutMasterId r:id="rId33"/>
  </p:handoutMasterIdLst>
  <p:sldIdLst>
    <p:sldId id="256" r:id="rId6"/>
    <p:sldId id="294" r:id="rId7"/>
    <p:sldId id="295" r:id="rId8"/>
    <p:sldId id="281" r:id="rId9"/>
    <p:sldId id="258" r:id="rId10"/>
    <p:sldId id="270" r:id="rId11"/>
    <p:sldId id="288" r:id="rId12"/>
    <p:sldId id="261" r:id="rId13"/>
    <p:sldId id="279" r:id="rId14"/>
    <p:sldId id="262" r:id="rId15"/>
    <p:sldId id="275" r:id="rId16"/>
    <p:sldId id="274" r:id="rId17"/>
    <p:sldId id="287" r:id="rId18"/>
    <p:sldId id="263" r:id="rId19"/>
    <p:sldId id="269" r:id="rId20"/>
    <p:sldId id="280" r:id="rId21"/>
    <p:sldId id="286" r:id="rId22"/>
    <p:sldId id="293" r:id="rId23"/>
    <p:sldId id="292" r:id="rId24"/>
    <p:sldId id="298" r:id="rId25"/>
    <p:sldId id="297" r:id="rId26"/>
    <p:sldId id="291" r:id="rId27"/>
    <p:sldId id="289" r:id="rId28"/>
    <p:sldId id="266" r:id="rId29"/>
    <p:sldId id="265" r:id="rId30"/>
    <p:sldId id="290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C3E"/>
    <a:srgbClr val="1EA4E0"/>
    <a:srgbClr val="467BB2"/>
    <a:srgbClr val="666366"/>
    <a:srgbClr val="416797"/>
    <a:srgbClr val="F0E5CB"/>
    <a:srgbClr val="00709E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 autoAdjust="0"/>
    <p:restoredTop sz="91512" autoAdjust="0"/>
  </p:normalViewPr>
  <p:slideViewPr>
    <p:cSldViewPr snapToGrid="0">
      <p:cViewPr varScale="1">
        <p:scale>
          <a:sx n="105" d="100"/>
          <a:sy n="105" d="100"/>
        </p:scale>
        <p:origin x="1470" y="1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4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821AD-CD5F-4A32-9B1B-CA0151BF4053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1F4B3BD-AC4C-4CF5-9912-F5FCDB7D622F}">
      <dgm:prSet phldrT="[Text]" custT="1"/>
      <dgm:spPr>
        <a:solidFill>
          <a:srgbClr val="6F2C3E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About Us</a:t>
          </a:r>
          <a:endParaRPr lang="en-US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081CE-8E1C-4B30-86B9-28E9015C4020}" type="parTrans" cxnId="{7634AA39-C5DA-452D-A2B7-14A0197AA8D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ED1A9-F829-4EDE-BA29-2805DFC50DE5}" type="sibTrans" cxnId="{7634AA39-C5DA-452D-A2B7-14A0197AA8D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035C37-BAAF-4010-BEDE-998472A7798C}">
      <dgm:prSet phldrT="[Text]" custT="1"/>
      <dgm:spPr>
        <a:solidFill>
          <a:srgbClr val="6F2C3E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ECM Benefit Overview</a:t>
          </a:r>
          <a:endParaRPr lang="en-US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4758EC-E5CA-49D9-812F-5D93BFC12C51}" type="parTrans" cxnId="{80E26A99-E059-41CF-BB20-65F7F0E98A7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8860A2-DC45-4B1A-BA89-21F60FD634CD}" type="sibTrans" cxnId="{80E26A99-E059-41CF-BB20-65F7F0E98A7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DFB48-7CA6-422D-B70A-B5871EBC9E94}">
      <dgm:prSet custT="1"/>
      <dgm:spPr>
        <a:solidFill>
          <a:srgbClr val="6F2C3E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Guiding Principles</a:t>
          </a:r>
          <a:endParaRPr lang="en-US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FB49D-C3E2-47A3-A2BF-08A9F40A76EE}" type="parTrans" cxnId="{AF66A0A2-636B-461B-AF7F-36FEDEC9495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A5C1B9-2DD5-4C43-B775-410F2E9C2A31}" type="sibTrans" cxnId="{AF66A0A2-636B-461B-AF7F-36FEDEC9495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E9A60E-0558-4151-91D0-BD09BF716BFE}">
      <dgm:prSet custT="1"/>
      <dgm:spPr>
        <a:solidFill>
          <a:srgbClr val="6F2C3E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ECM Quality Improvement Program</a:t>
          </a:r>
        </a:p>
      </dgm:t>
    </dgm:pt>
    <dgm:pt modelId="{BE2096E8-CDB7-4121-A256-9EEC43E25416}" type="parTrans" cxnId="{2384F931-16BD-41BD-81EE-E93FD4A247E5}">
      <dgm:prSet/>
      <dgm:spPr/>
      <dgm:t>
        <a:bodyPr/>
        <a:lstStyle/>
        <a:p>
          <a:endParaRPr lang="en-US"/>
        </a:p>
      </dgm:t>
    </dgm:pt>
    <dgm:pt modelId="{126D6E63-88B2-438A-89E4-24DF4AE5C0E2}" type="sibTrans" cxnId="{2384F931-16BD-41BD-81EE-E93FD4A247E5}">
      <dgm:prSet/>
      <dgm:spPr/>
      <dgm:t>
        <a:bodyPr/>
        <a:lstStyle/>
        <a:p>
          <a:endParaRPr lang="en-US"/>
        </a:p>
      </dgm:t>
    </dgm:pt>
    <dgm:pt modelId="{4D08B1C6-368E-46C0-B82A-FEFDD603778A}">
      <dgm:prSet custT="1"/>
      <dgm:spPr>
        <a:solidFill>
          <a:srgbClr val="6F2C3E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Contact Us</a:t>
          </a:r>
        </a:p>
      </dgm:t>
    </dgm:pt>
    <dgm:pt modelId="{831F98E5-B26C-4790-9B6A-7F9B4E4F3C79}" type="parTrans" cxnId="{3DCA3045-16EC-4B2E-817A-51F3E0FABDAE}">
      <dgm:prSet/>
      <dgm:spPr/>
      <dgm:t>
        <a:bodyPr/>
        <a:lstStyle/>
        <a:p>
          <a:endParaRPr lang="en-US"/>
        </a:p>
      </dgm:t>
    </dgm:pt>
    <dgm:pt modelId="{49ADE26C-2393-410F-80B6-2AD85DB30564}" type="sibTrans" cxnId="{3DCA3045-16EC-4B2E-817A-51F3E0FABDAE}">
      <dgm:prSet/>
      <dgm:spPr/>
      <dgm:t>
        <a:bodyPr/>
        <a:lstStyle/>
        <a:p>
          <a:endParaRPr lang="en-US"/>
        </a:p>
      </dgm:t>
    </dgm:pt>
    <dgm:pt modelId="{63139182-DAAB-47EF-A5FA-3E1803B917E6}">
      <dgm:prSet custT="1"/>
      <dgm:spPr>
        <a:solidFill>
          <a:srgbClr val="6F2C3E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Q &amp; A</a:t>
          </a:r>
        </a:p>
      </dgm:t>
    </dgm:pt>
    <dgm:pt modelId="{2905C92C-9AB2-4DC6-8B86-1BA12D546E73}" type="parTrans" cxnId="{2E53FF0C-DF41-4818-8391-5F4ED59C23C6}">
      <dgm:prSet/>
      <dgm:spPr/>
      <dgm:t>
        <a:bodyPr/>
        <a:lstStyle/>
        <a:p>
          <a:endParaRPr lang="en-US"/>
        </a:p>
      </dgm:t>
    </dgm:pt>
    <dgm:pt modelId="{974884EB-C54C-494F-94C8-C1765EC92B0D}" type="sibTrans" cxnId="{2E53FF0C-DF41-4818-8391-5F4ED59C23C6}">
      <dgm:prSet/>
      <dgm:spPr/>
      <dgm:t>
        <a:bodyPr/>
        <a:lstStyle/>
        <a:p>
          <a:endParaRPr lang="en-US"/>
        </a:p>
      </dgm:t>
    </dgm:pt>
    <dgm:pt modelId="{629FB1CE-C146-435E-924F-01E48C535F12}" type="pres">
      <dgm:prSet presAssocID="{FCF821AD-CD5F-4A32-9B1B-CA0151BF40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8835928-6F7B-4D74-8B0A-7074ADB08FCC}" type="pres">
      <dgm:prSet presAssocID="{FCF821AD-CD5F-4A32-9B1B-CA0151BF4053}" presName="Name1" presStyleCnt="0"/>
      <dgm:spPr/>
      <dgm:t>
        <a:bodyPr/>
        <a:lstStyle/>
        <a:p>
          <a:endParaRPr lang="en-US"/>
        </a:p>
      </dgm:t>
    </dgm:pt>
    <dgm:pt modelId="{D12D9512-2A12-496F-8E0A-5976481B7A06}" type="pres">
      <dgm:prSet presAssocID="{FCF821AD-CD5F-4A32-9B1B-CA0151BF4053}" presName="cycle" presStyleCnt="0"/>
      <dgm:spPr/>
      <dgm:t>
        <a:bodyPr/>
        <a:lstStyle/>
        <a:p>
          <a:endParaRPr lang="en-US"/>
        </a:p>
      </dgm:t>
    </dgm:pt>
    <dgm:pt modelId="{1C1DE7EC-1D61-4B51-9D59-62A1666185FD}" type="pres">
      <dgm:prSet presAssocID="{FCF821AD-CD5F-4A32-9B1B-CA0151BF4053}" presName="srcNode" presStyleLbl="node1" presStyleIdx="0" presStyleCnt="6"/>
      <dgm:spPr/>
      <dgm:t>
        <a:bodyPr/>
        <a:lstStyle/>
        <a:p>
          <a:endParaRPr lang="en-US"/>
        </a:p>
      </dgm:t>
    </dgm:pt>
    <dgm:pt modelId="{42ABAC4F-1C18-47F7-A639-CABAC9861E16}" type="pres">
      <dgm:prSet presAssocID="{FCF821AD-CD5F-4A32-9B1B-CA0151BF4053}" presName="conn" presStyleLbl="parChTrans1D2" presStyleIdx="0" presStyleCnt="1"/>
      <dgm:spPr/>
      <dgm:t>
        <a:bodyPr/>
        <a:lstStyle/>
        <a:p>
          <a:endParaRPr lang="en-US"/>
        </a:p>
      </dgm:t>
    </dgm:pt>
    <dgm:pt modelId="{8D35A64D-A93F-48CB-A82A-AAD3DA3540A8}" type="pres">
      <dgm:prSet presAssocID="{FCF821AD-CD5F-4A32-9B1B-CA0151BF4053}" presName="extraNode" presStyleLbl="node1" presStyleIdx="0" presStyleCnt="6"/>
      <dgm:spPr/>
      <dgm:t>
        <a:bodyPr/>
        <a:lstStyle/>
        <a:p>
          <a:endParaRPr lang="en-US"/>
        </a:p>
      </dgm:t>
    </dgm:pt>
    <dgm:pt modelId="{2A3CE2B4-AFD1-44B0-AB17-94DC85F152A4}" type="pres">
      <dgm:prSet presAssocID="{FCF821AD-CD5F-4A32-9B1B-CA0151BF4053}" presName="dstNode" presStyleLbl="node1" presStyleIdx="0" presStyleCnt="6"/>
      <dgm:spPr/>
      <dgm:t>
        <a:bodyPr/>
        <a:lstStyle/>
        <a:p>
          <a:endParaRPr lang="en-US"/>
        </a:p>
      </dgm:t>
    </dgm:pt>
    <dgm:pt modelId="{DA0CBE62-6C0F-4A50-BC7E-2AA98A5CE83A}" type="pres">
      <dgm:prSet presAssocID="{61F4B3BD-AC4C-4CF5-9912-F5FCDB7D622F}" presName="text_1" presStyleLbl="node1" presStyleIdx="0" presStyleCnt="6" custLinFactNeighborX="204" custLinFactNeighborY="-2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41750-09B9-49C1-888A-C06D98BCE5F7}" type="pres">
      <dgm:prSet presAssocID="{61F4B3BD-AC4C-4CF5-9912-F5FCDB7D622F}" presName="accent_1" presStyleCnt="0"/>
      <dgm:spPr/>
      <dgm:t>
        <a:bodyPr/>
        <a:lstStyle/>
        <a:p>
          <a:endParaRPr lang="en-US"/>
        </a:p>
      </dgm:t>
    </dgm:pt>
    <dgm:pt modelId="{72B7A31B-2A82-4591-B224-93FB95485201}" type="pres">
      <dgm:prSet presAssocID="{61F4B3BD-AC4C-4CF5-9912-F5FCDB7D622F}" presName="accentRepeatNode" presStyleLbl="solidFgAcc1" presStyleIdx="0" presStyleCnt="6" custLinFactNeighborX="2059" custLinFactNeighborY="7357"/>
      <dgm:spPr/>
      <dgm:t>
        <a:bodyPr/>
        <a:lstStyle/>
        <a:p>
          <a:endParaRPr lang="en-US"/>
        </a:p>
      </dgm:t>
    </dgm:pt>
    <dgm:pt modelId="{2B96DE59-7609-4FD5-92D0-52B5C79B048E}" type="pres">
      <dgm:prSet presAssocID="{B50DFB48-7CA6-422D-B70A-B5871EBC9E9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CD4242-3637-4155-A483-02A58F40985C}" type="pres">
      <dgm:prSet presAssocID="{B50DFB48-7CA6-422D-B70A-B5871EBC9E94}" presName="accent_2" presStyleCnt="0"/>
      <dgm:spPr/>
      <dgm:t>
        <a:bodyPr/>
        <a:lstStyle/>
        <a:p>
          <a:endParaRPr lang="en-US"/>
        </a:p>
      </dgm:t>
    </dgm:pt>
    <dgm:pt modelId="{6403BCD8-EABD-47F6-8E93-17252CB8CCFF}" type="pres">
      <dgm:prSet presAssocID="{B50DFB48-7CA6-422D-B70A-B5871EBC9E94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F11E45CB-BC40-4AEB-99D8-A3C813F21E67}" type="pres">
      <dgm:prSet presAssocID="{70035C37-BAAF-4010-BEDE-998472A7798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E96CA-949C-440F-AC3B-F1D3AD1ED116}" type="pres">
      <dgm:prSet presAssocID="{70035C37-BAAF-4010-BEDE-998472A7798C}" presName="accent_3" presStyleCnt="0"/>
      <dgm:spPr/>
      <dgm:t>
        <a:bodyPr/>
        <a:lstStyle/>
        <a:p>
          <a:endParaRPr lang="en-US"/>
        </a:p>
      </dgm:t>
    </dgm:pt>
    <dgm:pt modelId="{F6911209-8138-424B-A5CF-EA3D8DD40D82}" type="pres">
      <dgm:prSet presAssocID="{70035C37-BAAF-4010-BEDE-998472A7798C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2344B712-225F-4541-AB26-EC5DDC406814}" type="pres">
      <dgm:prSet presAssocID="{54E9A60E-0558-4151-91D0-BD09BF716BF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89AF7A-2E24-4C17-990D-89B26FAEA9F0}" type="pres">
      <dgm:prSet presAssocID="{54E9A60E-0558-4151-91D0-BD09BF716BFE}" presName="accent_4" presStyleCnt="0"/>
      <dgm:spPr/>
    </dgm:pt>
    <dgm:pt modelId="{D8284B88-2874-4984-A5CC-50689DE53F39}" type="pres">
      <dgm:prSet presAssocID="{54E9A60E-0558-4151-91D0-BD09BF716BFE}" presName="accentRepeatNode" presStyleLbl="solidFgAcc1" presStyleIdx="3" presStyleCnt="6" custLinFactNeighborX="-384" custLinFactNeighborY="275"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47E6844A-A275-417A-B658-AFBE51959788}" type="pres">
      <dgm:prSet presAssocID="{4D08B1C6-368E-46C0-B82A-FEFDD603778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75A9B3-E4DF-4F5A-98CB-E62FEAF2D4E0}" type="pres">
      <dgm:prSet presAssocID="{4D08B1C6-368E-46C0-B82A-FEFDD603778A}" presName="accent_5" presStyleCnt="0"/>
      <dgm:spPr/>
    </dgm:pt>
    <dgm:pt modelId="{974A0248-4870-4600-BC1B-2F3C41D50F03}" type="pres">
      <dgm:prSet presAssocID="{4D08B1C6-368E-46C0-B82A-FEFDD603778A}" presName="accentRepeatNode" presStyleLbl="solidFgAcc1" presStyleIdx="4" presStyleCnt="6"/>
      <dgm:spPr/>
      <dgm:t>
        <a:bodyPr/>
        <a:lstStyle/>
        <a:p>
          <a:endParaRPr lang="en-US"/>
        </a:p>
      </dgm:t>
    </dgm:pt>
    <dgm:pt modelId="{B628FD9D-D6ED-4829-A385-C7D46ACCDA1A}" type="pres">
      <dgm:prSet presAssocID="{63139182-DAAB-47EF-A5FA-3E1803B917E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C8556-4C5A-4D05-AA0D-73B528381F83}" type="pres">
      <dgm:prSet presAssocID="{63139182-DAAB-47EF-A5FA-3E1803B917E6}" presName="accent_6" presStyleCnt="0"/>
      <dgm:spPr/>
    </dgm:pt>
    <dgm:pt modelId="{F3D15FE6-8ABE-4F65-B49B-07AD8620D956}" type="pres">
      <dgm:prSet presAssocID="{63139182-DAAB-47EF-A5FA-3E1803B917E6}" presName="accentRepeatNode" presStyleLbl="solidFgAcc1" presStyleIdx="5" presStyleCnt="6"/>
      <dgm:spPr/>
    </dgm:pt>
  </dgm:ptLst>
  <dgm:cxnLst>
    <dgm:cxn modelId="{966D383B-1D54-43D0-8EC2-CDD69C11986E}" type="presOf" srcId="{4D08B1C6-368E-46C0-B82A-FEFDD603778A}" destId="{47E6844A-A275-417A-B658-AFBE51959788}" srcOrd="0" destOrd="0" presId="urn:microsoft.com/office/officeart/2008/layout/VerticalCurvedList"/>
    <dgm:cxn modelId="{DB5710C3-85A3-46F0-87B5-4AE3A303CE41}" type="presOf" srcId="{EA8ED1A9-F829-4EDE-BA29-2805DFC50DE5}" destId="{42ABAC4F-1C18-47F7-A639-CABAC9861E16}" srcOrd="0" destOrd="0" presId="urn:microsoft.com/office/officeart/2008/layout/VerticalCurvedList"/>
    <dgm:cxn modelId="{4B7C56F3-650C-44E7-90E9-3C0F85062529}" type="presOf" srcId="{70035C37-BAAF-4010-BEDE-998472A7798C}" destId="{F11E45CB-BC40-4AEB-99D8-A3C813F21E67}" srcOrd="0" destOrd="0" presId="urn:microsoft.com/office/officeart/2008/layout/VerticalCurvedList"/>
    <dgm:cxn modelId="{AF66A0A2-636B-461B-AF7F-36FEDEC9495C}" srcId="{FCF821AD-CD5F-4A32-9B1B-CA0151BF4053}" destId="{B50DFB48-7CA6-422D-B70A-B5871EBC9E94}" srcOrd="1" destOrd="0" parTransId="{C76FB49D-C3E2-47A3-A2BF-08A9F40A76EE}" sibTransId="{5DA5C1B9-2DD5-4C43-B775-410F2E9C2A31}"/>
    <dgm:cxn modelId="{A25E21E0-B069-4B68-999A-D909F2BF564F}" type="presOf" srcId="{B50DFB48-7CA6-422D-B70A-B5871EBC9E94}" destId="{2B96DE59-7609-4FD5-92D0-52B5C79B048E}" srcOrd="0" destOrd="0" presId="urn:microsoft.com/office/officeart/2008/layout/VerticalCurvedList"/>
    <dgm:cxn modelId="{7634AA39-C5DA-452D-A2B7-14A0197AA8D3}" srcId="{FCF821AD-CD5F-4A32-9B1B-CA0151BF4053}" destId="{61F4B3BD-AC4C-4CF5-9912-F5FCDB7D622F}" srcOrd="0" destOrd="0" parTransId="{96D081CE-8E1C-4B30-86B9-28E9015C4020}" sibTransId="{EA8ED1A9-F829-4EDE-BA29-2805DFC50DE5}"/>
    <dgm:cxn modelId="{2384F931-16BD-41BD-81EE-E93FD4A247E5}" srcId="{FCF821AD-CD5F-4A32-9B1B-CA0151BF4053}" destId="{54E9A60E-0558-4151-91D0-BD09BF716BFE}" srcOrd="3" destOrd="0" parTransId="{BE2096E8-CDB7-4121-A256-9EEC43E25416}" sibTransId="{126D6E63-88B2-438A-89E4-24DF4AE5C0E2}"/>
    <dgm:cxn modelId="{AF5D23D5-3697-4DE1-8CCE-219A54B05E2A}" type="presOf" srcId="{61F4B3BD-AC4C-4CF5-9912-F5FCDB7D622F}" destId="{DA0CBE62-6C0F-4A50-BC7E-2AA98A5CE83A}" srcOrd="0" destOrd="0" presId="urn:microsoft.com/office/officeart/2008/layout/VerticalCurvedList"/>
    <dgm:cxn modelId="{2E53FF0C-DF41-4818-8391-5F4ED59C23C6}" srcId="{FCF821AD-CD5F-4A32-9B1B-CA0151BF4053}" destId="{63139182-DAAB-47EF-A5FA-3E1803B917E6}" srcOrd="5" destOrd="0" parTransId="{2905C92C-9AB2-4DC6-8B86-1BA12D546E73}" sibTransId="{974884EB-C54C-494F-94C8-C1765EC92B0D}"/>
    <dgm:cxn modelId="{3E675295-CBF0-422F-A2B1-A4378EDE6FDC}" type="presOf" srcId="{63139182-DAAB-47EF-A5FA-3E1803B917E6}" destId="{B628FD9D-D6ED-4829-A385-C7D46ACCDA1A}" srcOrd="0" destOrd="0" presId="urn:microsoft.com/office/officeart/2008/layout/VerticalCurvedList"/>
    <dgm:cxn modelId="{3DCA3045-16EC-4B2E-817A-51F3E0FABDAE}" srcId="{FCF821AD-CD5F-4A32-9B1B-CA0151BF4053}" destId="{4D08B1C6-368E-46C0-B82A-FEFDD603778A}" srcOrd="4" destOrd="0" parTransId="{831F98E5-B26C-4790-9B6A-7F9B4E4F3C79}" sibTransId="{49ADE26C-2393-410F-80B6-2AD85DB30564}"/>
    <dgm:cxn modelId="{80E26A99-E059-41CF-BB20-65F7F0E98A76}" srcId="{FCF821AD-CD5F-4A32-9B1B-CA0151BF4053}" destId="{70035C37-BAAF-4010-BEDE-998472A7798C}" srcOrd="2" destOrd="0" parTransId="{F54758EC-E5CA-49D9-812F-5D93BFC12C51}" sibTransId="{498860A2-DC45-4B1A-BA89-21F60FD634CD}"/>
    <dgm:cxn modelId="{0A0805E1-E550-4F3C-A3C3-F8CB068B56D9}" type="presOf" srcId="{FCF821AD-CD5F-4A32-9B1B-CA0151BF4053}" destId="{629FB1CE-C146-435E-924F-01E48C535F12}" srcOrd="0" destOrd="0" presId="urn:microsoft.com/office/officeart/2008/layout/VerticalCurvedList"/>
    <dgm:cxn modelId="{EB00ABC7-06B2-4322-8BC5-9FD28658869E}" type="presOf" srcId="{54E9A60E-0558-4151-91D0-BD09BF716BFE}" destId="{2344B712-225F-4541-AB26-EC5DDC406814}" srcOrd="0" destOrd="0" presId="urn:microsoft.com/office/officeart/2008/layout/VerticalCurvedList"/>
    <dgm:cxn modelId="{0FE5FF96-8B10-4189-B8A1-C6186E4AAD01}" type="presParOf" srcId="{629FB1CE-C146-435E-924F-01E48C535F12}" destId="{68835928-6F7B-4D74-8B0A-7074ADB08FCC}" srcOrd="0" destOrd="0" presId="urn:microsoft.com/office/officeart/2008/layout/VerticalCurvedList"/>
    <dgm:cxn modelId="{514471AA-DB54-45B5-A3C9-43B18DCD3DE4}" type="presParOf" srcId="{68835928-6F7B-4D74-8B0A-7074ADB08FCC}" destId="{D12D9512-2A12-496F-8E0A-5976481B7A06}" srcOrd="0" destOrd="0" presId="urn:microsoft.com/office/officeart/2008/layout/VerticalCurvedList"/>
    <dgm:cxn modelId="{7917CBBD-43CB-4C85-9BF2-7F5BB38C1E9E}" type="presParOf" srcId="{D12D9512-2A12-496F-8E0A-5976481B7A06}" destId="{1C1DE7EC-1D61-4B51-9D59-62A1666185FD}" srcOrd="0" destOrd="0" presId="urn:microsoft.com/office/officeart/2008/layout/VerticalCurvedList"/>
    <dgm:cxn modelId="{D3DB87AF-7AC6-4313-B67A-E9E8FA8F474B}" type="presParOf" srcId="{D12D9512-2A12-496F-8E0A-5976481B7A06}" destId="{42ABAC4F-1C18-47F7-A639-CABAC9861E16}" srcOrd="1" destOrd="0" presId="urn:microsoft.com/office/officeart/2008/layout/VerticalCurvedList"/>
    <dgm:cxn modelId="{534F7975-9701-4D7A-88CF-9590AF5F1B1F}" type="presParOf" srcId="{D12D9512-2A12-496F-8E0A-5976481B7A06}" destId="{8D35A64D-A93F-48CB-A82A-AAD3DA3540A8}" srcOrd="2" destOrd="0" presId="urn:microsoft.com/office/officeart/2008/layout/VerticalCurvedList"/>
    <dgm:cxn modelId="{055D8C6B-3946-4035-BF59-79C2BE417C16}" type="presParOf" srcId="{D12D9512-2A12-496F-8E0A-5976481B7A06}" destId="{2A3CE2B4-AFD1-44B0-AB17-94DC85F152A4}" srcOrd="3" destOrd="0" presId="urn:microsoft.com/office/officeart/2008/layout/VerticalCurvedList"/>
    <dgm:cxn modelId="{0AA16DA4-C027-447A-9FA4-66EA596419B0}" type="presParOf" srcId="{68835928-6F7B-4D74-8B0A-7074ADB08FCC}" destId="{DA0CBE62-6C0F-4A50-BC7E-2AA98A5CE83A}" srcOrd="1" destOrd="0" presId="urn:microsoft.com/office/officeart/2008/layout/VerticalCurvedList"/>
    <dgm:cxn modelId="{70293F27-4BD9-43AB-85C2-7A5A715079AE}" type="presParOf" srcId="{68835928-6F7B-4D74-8B0A-7074ADB08FCC}" destId="{A5341750-09B9-49C1-888A-C06D98BCE5F7}" srcOrd="2" destOrd="0" presId="urn:microsoft.com/office/officeart/2008/layout/VerticalCurvedList"/>
    <dgm:cxn modelId="{CC1F8472-1409-4CDA-A1FF-73DF8FFE3739}" type="presParOf" srcId="{A5341750-09B9-49C1-888A-C06D98BCE5F7}" destId="{72B7A31B-2A82-4591-B224-93FB95485201}" srcOrd="0" destOrd="0" presId="urn:microsoft.com/office/officeart/2008/layout/VerticalCurvedList"/>
    <dgm:cxn modelId="{8202202D-B415-4325-9EFA-59EACF8928FD}" type="presParOf" srcId="{68835928-6F7B-4D74-8B0A-7074ADB08FCC}" destId="{2B96DE59-7609-4FD5-92D0-52B5C79B048E}" srcOrd="3" destOrd="0" presId="urn:microsoft.com/office/officeart/2008/layout/VerticalCurvedList"/>
    <dgm:cxn modelId="{C4A0BC23-607D-4EF2-80D3-840084F7D53B}" type="presParOf" srcId="{68835928-6F7B-4D74-8B0A-7074ADB08FCC}" destId="{42CD4242-3637-4155-A483-02A58F40985C}" srcOrd="4" destOrd="0" presId="urn:microsoft.com/office/officeart/2008/layout/VerticalCurvedList"/>
    <dgm:cxn modelId="{78F5C9C8-88CD-48C8-9703-C48C96C6CE3E}" type="presParOf" srcId="{42CD4242-3637-4155-A483-02A58F40985C}" destId="{6403BCD8-EABD-47F6-8E93-17252CB8CCFF}" srcOrd="0" destOrd="0" presId="urn:microsoft.com/office/officeart/2008/layout/VerticalCurvedList"/>
    <dgm:cxn modelId="{C2609AD6-7E4E-4A4E-AA0B-3416C80FDAE7}" type="presParOf" srcId="{68835928-6F7B-4D74-8B0A-7074ADB08FCC}" destId="{F11E45CB-BC40-4AEB-99D8-A3C813F21E67}" srcOrd="5" destOrd="0" presId="urn:microsoft.com/office/officeart/2008/layout/VerticalCurvedList"/>
    <dgm:cxn modelId="{691CB704-93FC-4CFA-B602-77B482C6E52F}" type="presParOf" srcId="{68835928-6F7B-4D74-8B0A-7074ADB08FCC}" destId="{B07E96CA-949C-440F-AC3B-F1D3AD1ED116}" srcOrd="6" destOrd="0" presId="urn:microsoft.com/office/officeart/2008/layout/VerticalCurvedList"/>
    <dgm:cxn modelId="{80F31F6F-8A64-484D-9E8D-FD706ED81784}" type="presParOf" srcId="{B07E96CA-949C-440F-AC3B-F1D3AD1ED116}" destId="{F6911209-8138-424B-A5CF-EA3D8DD40D82}" srcOrd="0" destOrd="0" presId="urn:microsoft.com/office/officeart/2008/layout/VerticalCurvedList"/>
    <dgm:cxn modelId="{E1E98CD4-F211-45C8-B3F8-D2AF32232B84}" type="presParOf" srcId="{68835928-6F7B-4D74-8B0A-7074ADB08FCC}" destId="{2344B712-225F-4541-AB26-EC5DDC406814}" srcOrd="7" destOrd="0" presId="urn:microsoft.com/office/officeart/2008/layout/VerticalCurvedList"/>
    <dgm:cxn modelId="{27BCC68A-92B5-45D0-8BDA-E7E57CBDA309}" type="presParOf" srcId="{68835928-6F7B-4D74-8B0A-7074ADB08FCC}" destId="{1A89AF7A-2E24-4C17-990D-89B26FAEA9F0}" srcOrd="8" destOrd="0" presId="urn:microsoft.com/office/officeart/2008/layout/VerticalCurvedList"/>
    <dgm:cxn modelId="{A51CB297-C545-4A31-8DDC-ABB5E0C22E8C}" type="presParOf" srcId="{1A89AF7A-2E24-4C17-990D-89B26FAEA9F0}" destId="{D8284B88-2874-4984-A5CC-50689DE53F39}" srcOrd="0" destOrd="0" presId="urn:microsoft.com/office/officeart/2008/layout/VerticalCurvedList"/>
    <dgm:cxn modelId="{82E32522-6D36-42C3-8BD1-F32F0B414A25}" type="presParOf" srcId="{68835928-6F7B-4D74-8B0A-7074ADB08FCC}" destId="{47E6844A-A275-417A-B658-AFBE51959788}" srcOrd="9" destOrd="0" presId="urn:microsoft.com/office/officeart/2008/layout/VerticalCurvedList"/>
    <dgm:cxn modelId="{677CA640-8E44-4402-B780-7D03E27B268C}" type="presParOf" srcId="{68835928-6F7B-4D74-8B0A-7074ADB08FCC}" destId="{6575A9B3-E4DF-4F5A-98CB-E62FEAF2D4E0}" srcOrd="10" destOrd="0" presId="urn:microsoft.com/office/officeart/2008/layout/VerticalCurvedList"/>
    <dgm:cxn modelId="{F213C2AB-BAB2-465D-BFDF-B8410C2B1902}" type="presParOf" srcId="{6575A9B3-E4DF-4F5A-98CB-E62FEAF2D4E0}" destId="{974A0248-4870-4600-BC1B-2F3C41D50F03}" srcOrd="0" destOrd="0" presId="urn:microsoft.com/office/officeart/2008/layout/VerticalCurvedList"/>
    <dgm:cxn modelId="{62B59A23-158D-4669-A3E0-9862A81E3735}" type="presParOf" srcId="{68835928-6F7B-4D74-8B0A-7074ADB08FCC}" destId="{B628FD9D-D6ED-4829-A385-C7D46ACCDA1A}" srcOrd="11" destOrd="0" presId="urn:microsoft.com/office/officeart/2008/layout/VerticalCurvedList"/>
    <dgm:cxn modelId="{ADE6C272-8A3D-45D9-8996-9871222A0B3B}" type="presParOf" srcId="{68835928-6F7B-4D74-8B0A-7074ADB08FCC}" destId="{9D9C8556-4C5A-4D05-AA0D-73B528381F83}" srcOrd="12" destOrd="0" presId="urn:microsoft.com/office/officeart/2008/layout/VerticalCurvedList"/>
    <dgm:cxn modelId="{BFE29D5F-7FCF-4A8F-8849-08A656CF3DF9}" type="presParOf" srcId="{9D9C8556-4C5A-4D05-AA0D-73B528381F83}" destId="{F3D15FE6-8ABE-4F65-B49B-07AD8620D95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BAC4F-1C18-47F7-A639-CABAC9861E16}">
      <dsp:nvSpPr>
        <dsp:cNvPr id="0" name=""/>
        <dsp:cNvSpPr/>
      </dsp:nvSpPr>
      <dsp:spPr>
        <a:xfrm>
          <a:off x="-5227656" y="-800689"/>
          <a:ext cx="6225154" cy="6225154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CBE62-6C0F-4A50-BC7E-2AA98A5CE83A}">
      <dsp:nvSpPr>
        <dsp:cNvPr id="0" name=""/>
        <dsp:cNvSpPr/>
      </dsp:nvSpPr>
      <dsp:spPr>
        <a:xfrm>
          <a:off x="385649" y="229765"/>
          <a:ext cx="6693722" cy="486791"/>
        </a:xfrm>
        <a:prstGeom prst="rect">
          <a:avLst/>
        </a:prstGeom>
        <a:solidFill>
          <a:srgbClr val="6F2C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9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About Us</a:t>
          </a:r>
          <a:endParaRPr lang="en-US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5649" y="229765"/>
        <a:ext cx="6693722" cy="486791"/>
      </dsp:txXfrm>
    </dsp:sp>
    <dsp:sp modelId="{72B7A31B-2A82-4591-B224-93FB95485201}">
      <dsp:nvSpPr>
        <dsp:cNvPr id="0" name=""/>
        <dsp:cNvSpPr/>
      </dsp:nvSpPr>
      <dsp:spPr>
        <a:xfrm>
          <a:off x="80278" y="227405"/>
          <a:ext cx="608488" cy="60848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6DE59-7609-4FD5-92D0-52B5C79B048E}">
      <dsp:nvSpPr>
        <dsp:cNvPr id="0" name=""/>
        <dsp:cNvSpPr/>
      </dsp:nvSpPr>
      <dsp:spPr>
        <a:xfrm>
          <a:off x="772413" y="973582"/>
          <a:ext cx="6293303" cy="486791"/>
        </a:xfrm>
        <a:prstGeom prst="rect">
          <a:avLst/>
        </a:prstGeom>
        <a:solidFill>
          <a:srgbClr val="6F2C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9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Guiding Principles</a:t>
          </a:r>
          <a:endParaRPr lang="en-US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2413" y="973582"/>
        <a:ext cx="6293303" cy="486791"/>
      </dsp:txXfrm>
    </dsp:sp>
    <dsp:sp modelId="{6403BCD8-EABD-47F6-8E93-17252CB8CCFF}">
      <dsp:nvSpPr>
        <dsp:cNvPr id="0" name=""/>
        <dsp:cNvSpPr/>
      </dsp:nvSpPr>
      <dsp:spPr>
        <a:xfrm>
          <a:off x="468168" y="912733"/>
          <a:ext cx="608488" cy="60848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E45CB-BC40-4AEB-99D8-A3C813F21E67}">
      <dsp:nvSpPr>
        <dsp:cNvPr id="0" name=""/>
        <dsp:cNvSpPr/>
      </dsp:nvSpPr>
      <dsp:spPr>
        <a:xfrm>
          <a:off x="955514" y="1703676"/>
          <a:ext cx="6110202" cy="486791"/>
        </a:xfrm>
        <a:prstGeom prst="rect">
          <a:avLst/>
        </a:prstGeom>
        <a:solidFill>
          <a:srgbClr val="6F2C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9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ECM Benefit Overview</a:t>
          </a:r>
          <a:endParaRPr lang="en-US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5514" y="1703676"/>
        <a:ext cx="6110202" cy="486791"/>
      </dsp:txXfrm>
    </dsp:sp>
    <dsp:sp modelId="{F6911209-8138-424B-A5CF-EA3D8DD40D82}">
      <dsp:nvSpPr>
        <dsp:cNvPr id="0" name=""/>
        <dsp:cNvSpPr/>
      </dsp:nvSpPr>
      <dsp:spPr>
        <a:xfrm>
          <a:off x="651270" y="1642827"/>
          <a:ext cx="608488" cy="60848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4B712-225F-4541-AB26-EC5DDC406814}">
      <dsp:nvSpPr>
        <dsp:cNvPr id="0" name=""/>
        <dsp:cNvSpPr/>
      </dsp:nvSpPr>
      <dsp:spPr>
        <a:xfrm>
          <a:off x="955514" y="2433308"/>
          <a:ext cx="6110202" cy="486791"/>
        </a:xfrm>
        <a:prstGeom prst="rect">
          <a:avLst/>
        </a:prstGeom>
        <a:solidFill>
          <a:srgbClr val="6F2C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9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ECM Quality Improvement Program</a:t>
          </a:r>
        </a:p>
      </dsp:txBody>
      <dsp:txXfrm>
        <a:off x="955514" y="2433308"/>
        <a:ext cx="6110202" cy="486791"/>
      </dsp:txXfrm>
    </dsp:sp>
    <dsp:sp modelId="{D8284B88-2874-4984-A5CC-50689DE53F39}">
      <dsp:nvSpPr>
        <dsp:cNvPr id="0" name=""/>
        <dsp:cNvSpPr/>
      </dsp:nvSpPr>
      <dsp:spPr>
        <a:xfrm>
          <a:off x="648933" y="2374132"/>
          <a:ext cx="608488" cy="608488"/>
        </a:xfrm>
        <a:prstGeom prst="ellipse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6844A-A275-417A-B658-AFBE51959788}">
      <dsp:nvSpPr>
        <dsp:cNvPr id="0" name=""/>
        <dsp:cNvSpPr/>
      </dsp:nvSpPr>
      <dsp:spPr>
        <a:xfrm>
          <a:off x="772413" y="3163402"/>
          <a:ext cx="6293303" cy="486791"/>
        </a:xfrm>
        <a:prstGeom prst="rect">
          <a:avLst/>
        </a:prstGeom>
        <a:solidFill>
          <a:srgbClr val="6F2C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9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Contact Us</a:t>
          </a:r>
        </a:p>
      </dsp:txBody>
      <dsp:txXfrm>
        <a:off x="772413" y="3163402"/>
        <a:ext cx="6293303" cy="486791"/>
      </dsp:txXfrm>
    </dsp:sp>
    <dsp:sp modelId="{974A0248-4870-4600-BC1B-2F3C41D50F03}">
      <dsp:nvSpPr>
        <dsp:cNvPr id="0" name=""/>
        <dsp:cNvSpPr/>
      </dsp:nvSpPr>
      <dsp:spPr>
        <a:xfrm>
          <a:off x="468168" y="3102553"/>
          <a:ext cx="608488" cy="60848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8FD9D-D6ED-4829-A385-C7D46ACCDA1A}">
      <dsp:nvSpPr>
        <dsp:cNvPr id="0" name=""/>
        <dsp:cNvSpPr/>
      </dsp:nvSpPr>
      <dsp:spPr>
        <a:xfrm>
          <a:off x="371994" y="3893496"/>
          <a:ext cx="6693722" cy="486791"/>
        </a:xfrm>
        <a:prstGeom prst="rect">
          <a:avLst/>
        </a:prstGeom>
        <a:solidFill>
          <a:srgbClr val="6F2C3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9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Q &amp; A</a:t>
          </a:r>
        </a:p>
      </dsp:txBody>
      <dsp:txXfrm>
        <a:off x="371994" y="3893496"/>
        <a:ext cx="6693722" cy="486791"/>
      </dsp:txXfrm>
    </dsp:sp>
    <dsp:sp modelId="{F3D15FE6-8ABE-4F65-B49B-07AD8620D956}">
      <dsp:nvSpPr>
        <dsp:cNvPr id="0" name=""/>
        <dsp:cNvSpPr/>
      </dsp:nvSpPr>
      <dsp:spPr>
        <a:xfrm>
          <a:off x="67749" y="3832647"/>
          <a:ext cx="608488" cy="608488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2701C-D0F8-4779-8205-7B191980D47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97B5E-5F4D-438C-8E56-2CA1D23EA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49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666FE-E7A4-49B7-A42B-44C76D5D238B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497C7-6729-4A9E-A482-2DCBBC96B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2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DEANNA: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Everyone, and thank you for joining us today.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On behalf of our QIP Team, I’d like to thank the CalAIM ECM Team for allowing us to host this webinar during today’s roundtable.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09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4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 </a:t>
            </a:r>
          </a:p>
          <a:p>
            <a:r>
              <a:rPr lang="en-US" dirty="0" smtClean="0"/>
              <a:t>Let</a:t>
            </a:r>
            <a:r>
              <a:rPr lang="en-US" baseline="0" dirty="0" smtClean="0"/>
              <a:t> me confirm here that all reports will continue to be sent to the ECM/CalAIM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52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47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22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Now we</a:t>
            </a:r>
            <a:r>
              <a:rPr lang="en-US" baseline="0" dirty="0" smtClean="0"/>
              <a:t> will go over the ECM Quality Improvement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64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</a:p>
          <a:p>
            <a:r>
              <a:rPr lang="en-US" dirty="0" smtClean="0"/>
              <a:t>These</a:t>
            </a:r>
            <a:r>
              <a:rPr lang="en-US" baseline="0" dirty="0" smtClean="0"/>
              <a:t> are the 4 priority areas where PHC intends to utilize IPP funds, and Priority 4 is where the ECM QIP comes to light.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49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DEANNA:  </a:t>
            </a:r>
          </a:p>
          <a:p>
            <a:pPr marL="180136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avoid echoes and feedback, we request that you use the telephone audio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instead of your computer audio.     </a:t>
            </a:r>
          </a:p>
          <a:p>
            <a:pPr marL="180136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bottom center of the Webex screen, you will see a row of buttons.  </a:t>
            </a:r>
          </a:p>
          <a:p>
            <a:pPr marL="8686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1) Locate and click on the ellipsis icon </a:t>
            </a:r>
            <a:r>
              <a:rPr lang="en-U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(Figure 1) 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and select “Switch Audio”</a:t>
            </a:r>
          </a:p>
          <a:p>
            <a:pPr marL="8686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2) Then select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Call Me or Call In </a:t>
            </a:r>
            <a:r>
              <a:rPr lang="en-US" sz="1200" i="0" dirty="0" smtClean="0">
                <a:latin typeface="Arial" panose="020B0604020202020204" pitchFamily="34" charset="0"/>
                <a:cs typeface="Arial" panose="020B0604020202020204" pitchFamily="34" charset="0"/>
              </a:rPr>
              <a:t>option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(Figure 2).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EEABA-E0D1-46D6-8160-5AC46C289F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94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35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is our 2022 timeline.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Incentive</a:t>
            </a:r>
            <a:r>
              <a:rPr lang="en-US" baseline="0" dirty="0" smtClean="0"/>
              <a:t> payments will be distributed quarterly with the last quarter’s payment being distributed in February of 2023.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95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9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89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74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84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07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DEANNA: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 would like to advise you that this webinar is being recorded - and the PowerPoint and recording will be available on our ECM QIP webpage in the next week or so.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attendees have been muted to eliminate any possible noise interference or distraction.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Feel free to use your chat box to type questions or comments any time during the webinar, by clicking on the chat icon found in the lower right-hand corner of your screen (as shown in </a:t>
            </a:r>
            <a:r>
              <a:rPr lang="en-US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r>
              <a:rPr lang="en-US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While we encourage you to ask questions, time has been put aside at the end of the webinar to answer questions.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 sure to select </a:t>
            </a:r>
            <a:r>
              <a:rPr lang="en-US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when sending messages.  </a:t>
            </a:r>
            <a:endParaRPr lang="en-US" sz="1200" b="1" u="sng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EEABA-E0D1-46D6-8160-5AC46C289F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991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DEANNA: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understand most of you are already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familiar with the ECM background;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however, for others who are new participants, this may be new information.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So, with that said, we will go over the first 3 sections, 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Us</a:t>
            </a: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Guiding Principles as</a:t>
            </a: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well as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ECM Benefit overview &amp; Reporting,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that this will be a review for regular participants.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start us off, I’m honored to introduce Dr. Robert Moore, our Chief Medical Officer at Partnership.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EEABA-E0D1-46D6-8160-5AC46C289FA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22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MOORE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8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MOORE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0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82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</a:t>
            </a:r>
            <a:r>
              <a:rPr lang="en-US" baseline="0" dirty="0" smtClean="0"/>
              <a:t> mentioned before, this may new information for some of you and a review for others.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Enhanced Care Management (ECM) benefit is part of………………………….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objective of the ECM Benefit is to……………………..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48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DEANNA: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is the Go-Live Schedule which</a:t>
            </a:r>
            <a:r>
              <a:rPr lang="en-US" baseline="0" dirty="0" smtClean="0"/>
              <a:t> is in 4 phases – Phases I and 2 in 2022, and phases 3 &amp; 4 in 2023.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" y="0"/>
            <a:ext cx="9144003" cy="6862572"/>
            <a:chOff x="-3" y="0"/>
            <a:chExt cx="9144003" cy="6862572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1" t="-547" r="-392" b="58"/>
            <a:stretch/>
          </p:blipFill>
          <p:spPr>
            <a:xfrm flipH="1">
              <a:off x="-3" y="0"/>
              <a:ext cx="5902238" cy="331927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7" r="56380"/>
            <a:stretch/>
          </p:blipFill>
          <p:spPr>
            <a:xfrm flipH="1">
              <a:off x="3439273" y="3314700"/>
              <a:ext cx="5704727" cy="354787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7" t="442" r="295" b="-442"/>
            <a:stretch/>
          </p:blipFill>
          <p:spPr>
            <a:xfrm>
              <a:off x="4711700" y="0"/>
              <a:ext cx="4432300" cy="33147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78" t="5060" r="289" b="1651"/>
            <a:stretch/>
          </p:blipFill>
          <p:spPr>
            <a:xfrm>
              <a:off x="0" y="3319272"/>
              <a:ext cx="4699000" cy="35433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39273" y="1145794"/>
            <a:ext cx="5438027" cy="2803906"/>
          </a:xfrm>
          <a:solidFill>
            <a:schemeClr val="tx1">
              <a:lumMod val="85000"/>
              <a:lumOff val="15000"/>
              <a:alpha val="45098"/>
            </a:schemeClr>
          </a:solidFill>
        </p:spPr>
        <p:txBody>
          <a:bodyPr anchor="ctr"/>
          <a:lstStyle>
            <a:lvl1pPr marL="0" indent="0" algn="ctr">
              <a:buNone/>
              <a:defRPr sz="5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&lt;Title&gt;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3439274" y="4062202"/>
            <a:ext cx="5438026" cy="1398798"/>
          </a:xfrm>
          <a:solidFill>
            <a:srgbClr val="262626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02195" y="1145794"/>
            <a:ext cx="2468880" cy="5275177"/>
            <a:chOff x="334638" y="1145794"/>
            <a:chExt cx="2468880" cy="5275177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1066158" y="5460851"/>
              <a:ext cx="1005840" cy="960120"/>
              <a:chOff x="1142473" y="5572298"/>
              <a:chExt cx="1005840" cy="960120"/>
            </a:xfrm>
          </p:grpSpPr>
          <p:sp>
            <p:nvSpPr>
              <p:cNvPr id="18" name="Subtitle 2"/>
              <p:cNvSpPr txBox="1">
                <a:spLocks/>
              </p:cNvSpPr>
              <p:nvPr userDrawn="1"/>
            </p:nvSpPr>
            <p:spPr>
              <a:xfrm>
                <a:off x="1142473" y="5572298"/>
                <a:ext cx="1005840" cy="9601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 smtClean="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190" y="5632204"/>
                <a:ext cx="914400" cy="834453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 userDrawn="1"/>
          </p:nvGrpSpPr>
          <p:grpSpPr>
            <a:xfrm>
              <a:off x="334638" y="1145794"/>
              <a:ext cx="2468880" cy="4206240"/>
              <a:chOff x="334638" y="1145794"/>
              <a:chExt cx="2468880" cy="4206240"/>
            </a:xfrm>
          </p:grpSpPr>
          <p:sp>
            <p:nvSpPr>
              <p:cNvPr id="15" name="Subtitle 2"/>
              <p:cNvSpPr txBox="1">
                <a:spLocks/>
              </p:cNvSpPr>
              <p:nvPr userDrawn="1"/>
            </p:nvSpPr>
            <p:spPr>
              <a:xfrm>
                <a:off x="334638" y="1145794"/>
                <a:ext cx="2468880" cy="420624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 smtClean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69" y="1252124"/>
                <a:ext cx="2377440" cy="4011062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384786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0"/>
          <a:stretch/>
        </p:blipFill>
        <p:spPr>
          <a:xfrm>
            <a:off x="0" y="894395"/>
            <a:ext cx="9144000" cy="596360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5497839" y="1512653"/>
            <a:ext cx="310953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7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33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-7381" r="-159" b="2083"/>
          <a:stretch/>
        </p:blipFill>
        <p:spPr>
          <a:xfrm>
            <a:off x="-246755" y="457190"/>
            <a:ext cx="9463907" cy="640081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544484" y="1717691"/>
            <a:ext cx="373182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90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6" b="10831"/>
          <a:stretch/>
        </p:blipFill>
        <p:spPr>
          <a:xfrm>
            <a:off x="1" y="724613"/>
            <a:ext cx="9143999" cy="614367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526646" y="1743634"/>
            <a:ext cx="373182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5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50"/>
          <a:stretch/>
        </p:blipFill>
        <p:spPr>
          <a:xfrm>
            <a:off x="0" y="914388"/>
            <a:ext cx="9158514" cy="59810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5065485" y="1844110"/>
            <a:ext cx="373182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52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r="8337"/>
          <a:stretch/>
        </p:blipFill>
        <p:spPr>
          <a:xfrm>
            <a:off x="-29030" y="914388"/>
            <a:ext cx="9274629" cy="599048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437431" y="1844110"/>
            <a:ext cx="373182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10231" r="12377" b="86"/>
          <a:stretch/>
        </p:blipFill>
        <p:spPr>
          <a:xfrm flipH="1">
            <a:off x="-2" y="912485"/>
            <a:ext cx="9158515" cy="5945515"/>
          </a:xfrm>
          <a:prstGeom prst="rect">
            <a:avLst/>
          </a:prstGeom>
          <a:ln w="28575">
            <a:noFill/>
          </a:ln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5183602" y="1746200"/>
            <a:ext cx="373182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7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8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1"/>
          <a:stretch/>
        </p:blipFill>
        <p:spPr>
          <a:xfrm>
            <a:off x="0" y="911149"/>
            <a:ext cx="9144000" cy="6099254"/>
          </a:xfrm>
          <a:prstGeom prst="rect">
            <a:avLst/>
          </a:prstGeom>
          <a:ln w="28575">
            <a:noFill/>
          </a:ln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339857" y="1793779"/>
            <a:ext cx="373182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7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6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"/>
          <a:stretch/>
        </p:blipFill>
        <p:spPr>
          <a:xfrm flipH="1">
            <a:off x="1373" y="914400"/>
            <a:ext cx="9144000" cy="605571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339857" y="1793779"/>
            <a:ext cx="373182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373" y="0"/>
            <a:ext cx="9144000" cy="1218905"/>
            <a:chOff x="0" y="-11"/>
            <a:chExt cx="9144000" cy="1218905"/>
          </a:xfrm>
        </p:grpSpPr>
        <p:grpSp>
          <p:nvGrpSpPr>
            <p:cNvPr id="32" name="Group 31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34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1" name="Rectangle 30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 Us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t="4995" r="22055" b="7745"/>
          <a:stretch/>
        </p:blipFill>
        <p:spPr>
          <a:xfrm flipH="1">
            <a:off x="-8315" y="0"/>
            <a:ext cx="9181343" cy="687569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18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Rectangle 1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Questions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8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B28A-4590-4E59-A7FF-BB09478FD50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8ADE-5C1D-4593-9061-DC91E848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0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159760" y="1926634"/>
            <a:ext cx="882448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1218905"/>
            <a:chOff x="0" y="-11"/>
            <a:chExt cx="9144000" cy="1218905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-11"/>
              <a:ext cx="9144000" cy="914400"/>
            </a:xfrm>
            <a:prstGeom prst="rect">
              <a:avLst/>
            </a:prstGeom>
            <a:solidFill>
              <a:srgbClr val="4167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 rot="16200000" flipH="1">
              <a:off x="4184426" y="-2269327"/>
              <a:ext cx="1124283" cy="5852160"/>
            </a:xfrm>
            <a:prstGeom prst="homePlate">
              <a:avLst>
                <a:gd name="adj" fmla="val 25000"/>
              </a:avLst>
            </a:prstGeom>
            <a:solidFill>
              <a:srgbClr val="467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52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B28A-4590-4E59-A7FF-BB09478FD50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8ADE-5C1D-4593-9061-DC91E848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71525"/>
            <a:ext cx="9144000" cy="6086475"/>
          </a:xfrm>
          <a:prstGeom prst="rect">
            <a:avLst/>
          </a:prstGeom>
          <a:solidFill>
            <a:srgbClr val="F0E5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159760" y="1926634"/>
            <a:ext cx="882448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-11"/>
              <a:ext cx="9144000" cy="914400"/>
            </a:xfrm>
            <a:prstGeom prst="rect">
              <a:avLst/>
            </a:prstGeom>
            <a:solidFill>
              <a:srgbClr val="4167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 rot="16200000" flipH="1">
              <a:off x="4184426" y="-2269327"/>
              <a:ext cx="1124283" cy="5852160"/>
            </a:xfrm>
            <a:prstGeom prst="homePlate">
              <a:avLst>
                <a:gd name="adj" fmla="val 25000"/>
              </a:avLst>
            </a:prstGeom>
            <a:solidFill>
              <a:srgbClr val="467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8" y="2037510"/>
            <a:ext cx="4278014" cy="376712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 userDrawn="1"/>
        </p:nvSpPr>
        <p:spPr>
          <a:xfrm>
            <a:off x="5133975" y="2555933"/>
            <a:ext cx="3514725" cy="2739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Mission:</a:t>
            </a:r>
          </a:p>
          <a:p>
            <a:pPr algn="l"/>
            <a:r>
              <a:rPr 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our members, and the communities we serve, be healthy.</a:t>
            </a:r>
          </a:p>
          <a:p>
            <a:pPr algn="l"/>
            <a:endParaRPr lang="en-US" sz="18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</a:t>
            </a:r>
          </a:p>
          <a:p>
            <a:pPr algn="l"/>
            <a:r>
              <a:rPr 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the most highly regarded managed care plan in California.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31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" name="Rectangle 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About Us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6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95" y="1569833"/>
            <a:ext cx="7068457" cy="4770338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17" name="Group 16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19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" name="Rectangle 14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History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3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 Are Organ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32347" y="1833957"/>
            <a:ext cx="867930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PHC is a County Organized Health Systems (COHS) Plan</a:t>
            </a:r>
          </a:p>
          <a:p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Non-Profit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Public Plan</a:t>
            </a:r>
          </a:p>
          <a:p>
            <a:pPr lvl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Low administrative Rate (less than 4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percent) allows for PHC to have a higher provider reimbursement rate and support community initiatives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Control and Autonomy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local governance that is sensitive and responsive to the area’s healthcare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Advisory boards that participate in collective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decision making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regarding the direction of the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plan.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540769" y="112308"/>
            <a:ext cx="411327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US" sz="36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Are Organized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0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Rectangle 16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We Are Organized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0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dded V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91313" y="1582736"/>
            <a:ext cx="82083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Provider Benefits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Reimbursement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Efficient claims payment process </a:t>
            </a:r>
          </a:p>
          <a:p>
            <a:pPr marL="1143000" lvl="2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(about 30 days)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Service – Satisfied Providers</a:t>
            </a:r>
          </a:p>
          <a:p>
            <a:pPr lvl="1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Member Benefits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Health Outcomes of Individuals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Meetings with Member Participation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Service - Satisfied Members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More</a:t>
            </a:r>
          </a:p>
          <a:p>
            <a:pPr lvl="1">
              <a:buFont typeface="Wingdings" panose="05000000000000000000" pitchFamily="2" charset="2"/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State and Community Benefits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Saves California 10% compared to traditional Medi-Cal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access and quality of care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responsiveness and collaboration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Assist safety net providers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Care back into the county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2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Added Value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54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526"/>
            <a:ext cx="9144000" cy="596008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188789" y="1844110"/>
            <a:ext cx="4383211" cy="4516385"/>
          </a:xfrm>
          <a:solidFill>
            <a:srgbClr val="1F4E79">
              <a:alpha val="45098"/>
            </a:srgbClr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5065" r="1081" b="14302"/>
          <a:stretch/>
        </p:blipFill>
        <p:spPr>
          <a:xfrm>
            <a:off x="-1" y="897912"/>
            <a:ext cx="9152177" cy="603628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5073988" y="1489502"/>
            <a:ext cx="3731821" cy="4516385"/>
          </a:xfrm>
          <a:solidFill>
            <a:srgbClr val="1F4E79">
              <a:alpha val="45098"/>
            </a:srgbClr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27276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Eureka   |   Fairfield   |   Redding   |   Santa Rosa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9144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4" y="120224"/>
            <a:ext cx="731520" cy="120877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20487" y="103748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8" y="6100619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8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8B28A-4590-4E59-A7FF-BB09478FD50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D8ADE-5C1D-4593-9061-DC91E848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3" r:id="rId2"/>
    <p:sldLayoutId id="2147483693" r:id="rId3"/>
    <p:sldLayoutId id="2147483677" r:id="rId4"/>
    <p:sldLayoutId id="2147483691" r:id="rId5"/>
    <p:sldLayoutId id="2147483678" r:id="rId6"/>
    <p:sldLayoutId id="2147483680" r:id="rId7"/>
    <p:sldLayoutId id="2147483681" r:id="rId8"/>
    <p:sldLayoutId id="2147483682" r:id="rId9"/>
    <p:sldLayoutId id="2147483689" r:id="rId10"/>
    <p:sldLayoutId id="2147483683" r:id="rId11"/>
    <p:sldLayoutId id="2147483690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79" r:id="rId18"/>
    <p:sldLayoutId id="2147483661" r:id="rId19"/>
    <p:sldLayoutId id="2147483667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rodsp2016phcwebsite/Community/Documents/CalAIM%20Webpage/Provider%20Resources/ECM%20Provider_%20RTF_FINAL.xls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CM@partnershiphp.or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rodsp2016phcwebsite/Community/Documents/CalAIM%20Webpage/Provider%20Resources/ECM%20Provider_IOT_FINAL.xls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CM@partnershiphp.or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CM@partnershiphp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CMQIP@Partnershiphp.or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rodsp2016phcwebsite/Providers/Quality/Documents/QIP%202022/2022%20ECM%20QIP%20Program%20Specifications%20-%20Final%20-%202.22.22.pdf" TargetMode="External"/><Relationship Id="rId4" Type="http://schemas.openxmlformats.org/officeDocument/2006/relationships/hyperlink" Target="http://prodsp2016phcwebsite/Providers/Quality/Pages/ECM-QIP-Enhanced-Care-Management.asp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ECM@Partnershiphp.or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upport@collectivemedical.co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75707" y="1293223"/>
            <a:ext cx="6068292" cy="1895302"/>
          </a:xfrm>
        </p:spPr>
        <p:txBody>
          <a:bodyPr>
            <a:normAutofit fontScale="62500" lnSpcReduction="20000"/>
          </a:bodyPr>
          <a:lstStyle/>
          <a:p>
            <a:pPr algn="l">
              <a:spcBef>
                <a:spcPts val="600"/>
              </a:spcBef>
            </a:pPr>
            <a:endParaRPr lang="en-US" sz="900" dirty="0" smtClean="0"/>
          </a:p>
          <a:p>
            <a:pPr algn="l">
              <a:spcBef>
                <a:spcPts val="600"/>
              </a:spcBef>
            </a:pPr>
            <a:r>
              <a:rPr lang="en-US" sz="3800" dirty="0" smtClean="0"/>
              <a:t>Enhancement Care Management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800" dirty="0" smtClean="0"/>
              <a:t>Quality Improvement Program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800" dirty="0" smtClean="0"/>
              <a:t>(ECM </a:t>
            </a:r>
            <a:r>
              <a:rPr lang="en-US" sz="3800" dirty="0"/>
              <a:t>QIP</a:t>
            </a:r>
            <a:r>
              <a:rPr lang="en-US" sz="3800" dirty="0" smtClean="0"/>
              <a:t>)</a:t>
            </a:r>
            <a:r>
              <a:rPr lang="en-US" sz="3400" dirty="0" smtClean="0"/>
              <a:t> 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en-US" sz="1900" dirty="0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800" dirty="0" smtClean="0"/>
              <a:t>2022 ECM QIP Kick-Off Webinar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3075708" y="3461656"/>
            <a:ext cx="6068291" cy="17263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2900" dirty="0" smtClean="0"/>
              <a:t>Robert Moore, MD MPH MPA, Chief Medical Officer</a:t>
            </a:r>
          </a:p>
          <a:p>
            <a:pPr marL="0" indent="0">
              <a:buNone/>
            </a:pPr>
            <a:r>
              <a:rPr lang="en-US" sz="2900" dirty="0" smtClean="0"/>
              <a:t>Amy McCune, Manager of Quality Improvement Programs</a:t>
            </a:r>
          </a:p>
          <a:p>
            <a:pPr marL="0" indent="0">
              <a:buNone/>
            </a:pPr>
            <a:r>
              <a:rPr lang="en-US" sz="2900" dirty="0" smtClean="0"/>
              <a:t>Deanna Watson, QIP Project Manager 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2900" dirty="0" smtClean="0"/>
              <a:t>March 10, 2022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5918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00402"/>
            <a:ext cx="90691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b="1" i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 I &amp; II</a:t>
            </a:r>
            <a:endParaRPr lang="en-US" sz="800" b="1" dirty="0" smtClean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a) Adult individuals who are experiencing homelessness (as defined by HUD)</a:t>
            </a:r>
          </a:p>
          <a:p>
            <a:pPr lvl="0"/>
            <a:endParaRPr lang="en-US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b) who have at least one complex physical, behavioral, or developmental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health need with inability to successfully self-manage, for whom coordination</a:t>
            </a: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of services would likely result in improved health outcomes and decreased </a:t>
            </a: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utilization of high high-cost services.</a:t>
            </a:r>
          </a:p>
          <a:p>
            <a:pPr lvl="0"/>
            <a:endParaRPr lang="en-US" sz="1600" i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b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i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 </a:t>
            </a:r>
            <a:r>
              <a:rPr lang="en-US" sz="2000" b="1" i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&amp; II</a:t>
            </a:r>
            <a:endParaRPr lang="en-US" sz="800" b="1" i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Adult High Utilizer individuals: </a:t>
            </a:r>
          </a:p>
          <a:p>
            <a:pPr lvl="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who have 6 or more emergency room visits in a 12-month period</a:t>
            </a:r>
          </a:p>
          <a:p>
            <a:pPr lvl="0"/>
            <a:endParaRPr lang="en-US" sz="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	OR</a:t>
            </a:r>
          </a:p>
          <a:p>
            <a:pPr lvl="0"/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b) who have 2 or more unplanned hospital and/or short-term skilled nursing </a:t>
            </a: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facility stay in a 12-month period</a:t>
            </a:r>
            <a:endParaRPr lang="en-US" sz="2000" i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9525" y="1500402"/>
            <a:ext cx="606830" cy="551434"/>
          </a:xfrm>
          <a:prstGeom prst="ellipse">
            <a:avLst/>
          </a:prstGeom>
          <a:solidFill>
            <a:srgbClr val="6F2C3E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7357" y="1135124"/>
            <a:ext cx="4458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Groups: 1 </a:t>
            </a:r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2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820487" y="103748"/>
            <a:ext cx="5852162" cy="794165"/>
          </a:xfrm>
        </p:spPr>
        <p:txBody>
          <a:bodyPr/>
          <a:lstStyle/>
          <a:p>
            <a:r>
              <a:rPr lang="en-US" dirty="0"/>
              <a:t>ECM Benefit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29525" y="4105056"/>
            <a:ext cx="606830" cy="551434"/>
          </a:xfrm>
          <a:prstGeom prst="ellipse">
            <a:avLst/>
          </a:prstGeom>
          <a:solidFill>
            <a:srgbClr val="6F2C3E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62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55441"/>
            <a:ext cx="9301942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</a:pPr>
            <a:endParaRPr lang="en-US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400"/>
              </a:spcAft>
            </a:pPr>
            <a:endParaRPr lang="en-US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4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b="1" i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 I &amp; II</a:t>
            </a:r>
          </a:p>
          <a:p>
            <a:pPr lvl="0">
              <a:spcAft>
                <a:spcPts val="400"/>
              </a:spcAft>
            </a:pPr>
            <a:endParaRPr lang="en-US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4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Adult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individuals with SMH or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SUD: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who meet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eligibility criteria for participating in the County Specialty Mental Health (SMH) Plans and/or the Drug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-Cal Organization Delivery System (DMC-ODS)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4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400"/>
              </a:spcBef>
              <a:buFont typeface="+mj-lt"/>
              <a:buAutoNum type="alphaLcParenR" startAt="2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 are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actively experiencing at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(1) complex social factor influencing their health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400"/>
              </a:spcBef>
              <a:buFont typeface="+mj-lt"/>
              <a:buAutoNum type="alphaLcParenR" startAt="3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who meet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(1) or more criteria as follows: 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risk for institutionalization, overdose and/or suicide; 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crisis services, emergency rooms, urgent care or inpatient stays as the sole source of care; 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or more ED visits or two or more hospitalizations due to SMI or SUD in the past 12 months; or 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pregnant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post-partum women (12 months from delivery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3981" y="1533241"/>
            <a:ext cx="606830" cy="551434"/>
          </a:xfrm>
          <a:prstGeom prst="ellipse">
            <a:avLst/>
          </a:prstGeom>
          <a:solidFill>
            <a:srgbClr val="6F2C3E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1252" y="1093831"/>
            <a:ext cx="3799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Groups: </a:t>
            </a:r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820487" y="103748"/>
            <a:ext cx="5852162" cy="794165"/>
          </a:xfrm>
        </p:spPr>
        <p:txBody>
          <a:bodyPr/>
          <a:lstStyle/>
          <a:p>
            <a:r>
              <a:rPr lang="en-US" dirty="0" smtClean="0"/>
              <a:t>ECM Benefit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ECM Benefit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7566" y="1795751"/>
            <a:ext cx="90264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Individuals at risk for institutionalization who are eligible for long-term services.    </a:t>
            </a:r>
          </a:p>
          <a:p>
            <a:pPr lvl="0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</a:p>
          <a:p>
            <a:pPr lvl="0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Nursing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facility residents who want to transition to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community.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</a:p>
          <a:p>
            <a:pPr lvl="0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transitioning from incarceration within the last 12 months who have significant complex physical and behavioral health needs requiring immediate transition of services to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or youth with complex physical, behavioral or developmental health needs (ex: CCS, foster care, youth with Clinical Risk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Syndrome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or first episode of psychosis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	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9631" y="1370474"/>
            <a:ext cx="606830" cy="551434"/>
          </a:xfrm>
          <a:prstGeom prst="ellipse">
            <a:avLst/>
          </a:prstGeom>
          <a:solidFill>
            <a:srgbClr val="6F2C3E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9631" y="2549491"/>
            <a:ext cx="606830" cy="551434"/>
          </a:xfrm>
          <a:prstGeom prst="ellipse">
            <a:avLst/>
          </a:prstGeom>
          <a:solidFill>
            <a:srgbClr val="6F2C3E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9631" y="3472784"/>
            <a:ext cx="606830" cy="551434"/>
          </a:xfrm>
          <a:prstGeom prst="ellipse">
            <a:avLst/>
          </a:prstGeom>
          <a:solidFill>
            <a:srgbClr val="6F2C3E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9631" y="5050578"/>
            <a:ext cx="606830" cy="551434"/>
          </a:xfrm>
          <a:prstGeom prst="ellipse">
            <a:avLst/>
          </a:prstGeom>
          <a:solidFill>
            <a:srgbClr val="6F2C3E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7087" y="1085222"/>
            <a:ext cx="4398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Groups: </a:t>
            </a:r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7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4396" y="1444721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4396" y="2579390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4396" y="3537098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4396" y="5107925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2400" b="1" i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2400" b="1" i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	   </a:t>
            </a:r>
            <a:r>
              <a:rPr lang="en-US" b="1" dirty="0" smtClean="0"/>
              <a:t>ECM Reporting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2078181" y="140430"/>
            <a:ext cx="806334" cy="75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69" y="2053243"/>
            <a:ext cx="4704397" cy="30343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6270364" y="4629758"/>
            <a:ext cx="990600" cy="914400"/>
          </a:xfrm>
          <a:prstGeom prst="ellipse">
            <a:avLst/>
          </a:prstGeom>
          <a:solidFill>
            <a:srgbClr val="666366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65664" y="4207846"/>
            <a:ext cx="694113" cy="698623"/>
          </a:xfrm>
          <a:prstGeom prst="ellipse">
            <a:avLst/>
          </a:prstGeom>
          <a:solidFill>
            <a:srgbClr val="6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ECM Reporting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162515"/>
              </p:ext>
            </p:extLst>
          </p:nvPr>
        </p:nvGraphicFramePr>
        <p:xfrm>
          <a:off x="406398" y="1803401"/>
          <a:ext cx="8331200" cy="4284692"/>
        </p:xfrm>
        <a:graphic>
          <a:graphicData uri="http://schemas.openxmlformats.org/drawingml/2006/table">
            <a:tbl>
              <a:tblPr firstRow="1" firstCol="1" bandRow="1"/>
              <a:tblGrid>
                <a:gridCol w="3250346">
                  <a:extLst>
                    <a:ext uri="{9D8B030D-6E8A-4147-A177-3AD203B41FA5}">
                      <a16:colId xmlns:a16="http://schemas.microsoft.com/office/drawing/2014/main" val="1638247565"/>
                    </a:ext>
                  </a:extLst>
                </a:gridCol>
                <a:gridCol w="2102265">
                  <a:extLst>
                    <a:ext uri="{9D8B030D-6E8A-4147-A177-3AD203B41FA5}">
                      <a16:colId xmlns:a16="http://schemas.microsoft.com/office/drawing/2014/main" val="3344141673"/>
                    </a:ext>
                  </a:extLst>
                </a:gridCol>
                <a:gridCol w="2978589">
                  <a:extLst>
                    <a:ext uri="{9D8B030D-6E8A-4147-A177-3AD203B41FA5}">
                      <a16:colId xmlns:a16="http://schemas.microsoft.com/office/drawing/2014/main" val="2534676270"/>
                    </a:ext>
                  </a:extLst>
                </a:gridCol>
              </a:tblGrid>
              <a:tr h="4788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 </a:t>
                      </a: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ECM QIP Reporting 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Timeline</a:t>
                      </a: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847921"/>
                  </a:ext>
                </a:extLst>
              </a:tr>
              <a:tr h="529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 Name / Submission Pathway /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Naming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Reporting Schedule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     Due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Responsible Party /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Submission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Template Link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794279"/>
                  </a:ext>
                </a:extLst>
              </a:tr>
              <a:tr h="2167080">
                <a:tc>
                  <a:txBody>
                    <a:bodyPr/>
                    <a:lstStyle/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2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 Name: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ECM Provider Return Transmission File </a:t>
                      </a:r>
                      <a:r>
                        <a:rPr lang="en-US" sz="14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(RTF)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Submission Pathway: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sFTP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Naming Convention: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Facility </a:t>
                      </a:r>
                      <a:r>
                        <a:rPr lang="en-US" sz="1400" i="1" spc="-5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Name_RTF_Date</a:t>
                      </a:r>
                      <a:endParaRPr lang="en-US" sz="12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2nd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Friday of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month: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02/11/2022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03/11/2022; 04/08/2022; 05/13/2022; 06/10/2022; 07/08/2022; 08/12/2022; 09/09/2022; 10/14/2022; 11/11/2022;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12/9/2022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Provider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(File sent via </a:t>
                      </a:r>
                      <a:r>
                        <a:rPr lang="en-US" sz="1400" i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sFTP</a:t>
                      </a:r>
                      <a:r>
                        <a:rPr lang="en-US" sz="1400" i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Folders)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Link to </a:t>
                      </a: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Submission </a:t>
                      </a:r>
                      <a:r>
                        <a:rPr lang="en-US" sz="14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Template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3"/>
                        </a:rPr>
                        <a:t>Provider Return Transmission File (RTF)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866667"/>
                  </a:ext>
                </a:extLst>
              </a:tr>
              <a:tr h="893237">
                <a:tc gridSpan="3"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5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r>
                        <a:rPr lang="en-US" sz="15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report to ECM/CalAIM Team: </a:t>
                      </a: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ECM@partnershiphp.org</a:t>
                      </a:r>
                      <a:endParaRPr lang="en-US" sz="1400" baseline="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ea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(NOTE: You do </a:t>
                      </a:r>
                      <a:r>
                        <a:rPr lang="en-US" sz="1400" u="sng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need to email this report to the ECM QIP Team)</a:t>
                      </a: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54671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1219941"/>
            <a:ext cx="914400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 1: ECM Provider Return Transmission File (RTF) </a:t>
            </a:r>
          </a:p>
        </p:txBody>
      </p:sp>
    </p:spTree>
    <p:extLst>
      <p:ext uri="{BB962C8B-B14F-4D97-AF65-F5344CB8AC3E}">
        <p14:creationId xmlns:p14="http://schemas.microsoft.com/office/powerpoint/2010/main" val="42142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514897"/>
              </p:ext>
            </p:extLst>
          </p:nvPr>
        </p:nvGraphicFramePr>
        <p:xfrm>
          <a:off x="406400" y="1796230"/>
          <a:ext cx="8331200" cy="4304007"/>
        </p:xfrm>
        <a:graphic>
          <a:graphicData uri="http://schemas.openxmlformats.org/drawingml/2006/table">
            <a:tbl>
              <a:tblPr firstRow="1" firstCol="1" bandRow="1"/>
              <a:tblGrid>
                <a:gridCol w="3250346">
                  <a:extLst>
                    <a:ext uri="{9D8B030D-6E8A-4147-A177-3AD203B41FA5}">
                      <a16:colId xmlns:a16="http://schemas.microsoft.com/office/drawing/2014/main" val="1638247565"/>
                    </a:ext>
                  </a:extLst>
                </a:gridCol>
                <a:gridCol w="2102265">
                  <a:extLst>
                    <a:ext uri="{9D8B030D-6E8A-4147-A177-3AD203B41FA5}">
                      <a16:colId xmlns:a16="http://schemas.microsoft.com/office/drawing/2014/main" val="3344141673"/>
                    </a:ext>
                  </a:extLst>
                </a:gridCol>
                <a:gridCol w="2978589">
                  <a:extLst>
                    <a:ext uri="{9D8B030D-6E8A-4147-A177-3AD203B41FA5}">
                      <a16:colId xmlns:a16="http://schemas.microsoft.com/office/drawing/2014/main" val="2534676270"/>
                    </a:ext>
                  </a:extLst>
                </a:gridCol>
              </a:tblGrid>
              <a:tr h="4788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 </a:t>
                      </a: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ECM QIP Reporting 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Timeline</a:t>
                      </a: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847921"/>
                  </a:ext>
                </a:extLst>
              </a:tr>
              <a:tr h="529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 Name / Submission Pathway /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Naming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Reporting Schedule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     Due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Responsible Party /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Submission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Template Link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794279"/>
                  </a:ext>
                </a:extLst>
              </a:tr>
              <a:tr h="2402851">
                <a:tc>
                  <a:txBody>
                    <a:bodyPr/>
                    <a:lstStyle/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 Name: 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ECM Provider Initial Outreach Tracker File </a:t>
                      </a: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(IOT)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Submission Pathway: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spc="-5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sFTP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Naming Convention</a:t>
                      </a:r>
                      <a:r>
                        <a:rPr lang="en-US" sz="1400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i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Facility </a:t>
                      </a:r>
                      <a:r>
                        <a:rPr lang="en-US" sz="1400" i="1" spc="-5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Name_IOT_Date</a:t>
                      </a:r>
                      <a:endParaRPr lang="en-US" sz="1400" i="1" spc="-5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endParaRPr lang="en-US" sz="800" i="1" spc="-5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2nd Friday of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month: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02/11/2022; 03/11/2022; 04/08/2022; 05/13/2022; 06/10/2022; 07/08/2022; 08/12/2022; 09/09/2022; 10/14/2022; 11/11/2022; 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12/9/2022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Provider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(File sent via </a:t>
                      </a:r>
                      <a:r>
                        <a:rPr lang="en-US" sz="1400" i="1" spc="-5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sFTP</a:t>
                      </a:r>
                      <a:r>
                        <a:rPr lang="en-US" sz="1400" i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Folders) 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Link to Submission Template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 smtClean="0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3"/>
                        </a:rPr>
                        <a:t>Provider Initial Outreach Tracker File (IOT)</a:t>
                      </a:r>
                      <a:endParaRPr lang="en-US" sz="1400" u="sng" dirty="0" smtClean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u="sng" dirty="0" smtClean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u="sng" dirty="0" smtClean="0">
                        <a:solidFill>
                          <a:srgbClr val="0563C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866667"/>
                  </a:ext>
                </a:extLst>
              </a:tr>
              <a:tr h="893237">
                <a:tc gridSpan="3"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5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r>
                        <a:rPr lang="en-US" sz="15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report to ECM/CalAIM Team: </a:t>
                      </a: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ECM@partnershiphp.org</a:t>
                      </a:r>
                      <a:endParaRPr lang="en-US" sz="1400" baseline="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ea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(NOTE: You do </a:t>
                      </a:r>
                      <a:r>
                        <a:rPr lang="en-US" sz="1400" u="sng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need to email this report to the ECM QIP Team)</a:t>
                      </a: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54671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1245341"/>
            <a:ext cx="914400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 </a:t>
            </a:r>
            <a:r>
              <a:rPr lang="en-US" sz="2400" b="1" dirty="0" smtClean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ECM Provider </a:t>
            </a:r>
            <a:r>
              <a:rPr lang="en-US" sz="2400" b="1" dirty="0" smtClean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Outreach Tracker File (IOT) </a:t>
            </a:r>
            <a:endParaRPr lang="en-US" sz="2400" b="1" dirty="0">
              <a:solidFill>
                <a:srgbClr val="6F2C3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820487" y="103748"/>
            <a:ext cx="5852162" cy="794165"/>
          </a:xfrm>
        </p:spPr>
        <p:txBody>
          <a:bodyPr/>
          <a:lstStyle/>
          <a:p>
            <a:r>
              <a:rPr lang="en-US" dirty="0" smtClean="0"/>
              <a:t>ECM Reporting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ECM Reporting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40640"/>
              </p:ext>
            </p:extLst>
          </p:nvPr>
        </p:nvGraphicFramePr>
        <p:xfrm>
          <a:off x="390468" y="1783530"/>
          <a:ext cx="8331200" cy="4183981"/>
        </p:xfrm>
        <a:graphic>
          <a:graphicData uri="http://schemas.openxmlformats.org/drawingml/2006/table">
            <a:tbl>
              <a:tblPr firstRow="1" firstCol="1" bandRow="1"/>
              <a:tblGrid>
                <a:gridCol w="3250346">
                  <a:extLst>
                    <a:ext uri="{9D8B030D-6E8A-4147-A177-3AD203B41FA5}">
                      <a16:colId xmlns:a16="http://schemas.microsoft.com/office/drawing/2014/main" val="1638247565"/>
                    </a:ext>
                  </a:extLst>
                </a:gridCol>
                <a:gridCol w="2102265">
                  <a:extLst>
                    <a:ext uri="{9D8B030D-6E8A-4147-A177-3AD203B41FA5}">
                      <a16:colId xmlns:a16="http://schemas.microsoft.com/office/drawing/2014/main" val="3344141673"/>
                    </a:ext>
                  </a:extLst>
                </a:gridCol>
                <a:gridCol w="2978589">
                  <a:extLst>
                    <a:ext uri="{9D8B030D-6E8A-4147-A177-3AD203B41FA5}">
                      <a16:colId xmlns:a16="http://schemas.microsoft.com/office/drawing/2014/main" val="2534676270"/>
                    </a:ext>
                  </a:extLst>
                </a:gridCol>
              </a:tblGrid>
              <a:tr h="4788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 </a:t>
                      </a: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ECM QIP Reporting 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Timeline</a:t>
                      </a: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847921"/>
                  </a:ext>
                </a:extLst>
              </a:tr>
              <a:tr h="529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 Name / Submission Pathway /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Naming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Reporting Schedule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     Due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Responsible Party / 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Submission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Template Link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794279"/>
                  </a:ext>
                </a:extLst>
              </a:tr>
              <a:tr h="2136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 Name: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Provider Capacity Survey  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Submission Pathway: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Google Docs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4th Tuesday of 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month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02/22/2022; 03/22/2022; 04/26/2022; 05/24/2022; 06/28/2022; 07/26/2022; 08/23/2022; 09/27/2022; 10/25/2022; 11/22/2022; 12/27/2022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Provider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(Survey sent via Google Forms)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866667"/>
                  </a:ext>
                </a:extLst>
              </a:tr>
              <a:tr h="893237">
                <a:tc gridSpan="3"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5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r>
                        <a:rPr lang="en-US" sz="15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report to ECM/CalAIM Team: </a:t>
                      </a: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ECM@partnershiphp.org</a:t>
                      </a:r>
                      <a:endParaRPr lang="en-US" sz="1400" baseline="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ea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(NOTE: You do </a:t>
                      </a:r>
                      <a:r>
                        <a:rPr lang="en-US" sz="1400" u="sng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need to email this report to the ECM QIP Team)</a:t>
                      </a: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732270" algn="l"/>
                        </a:tabLs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813" marR="508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54671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207241"/>
            <a:ext cx="914400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 </a:t>
            </a:r>
            <a:r>
              <a:rPr lang="en-US" sz="2400" b="1" dirty="0" smtClean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ECM Provider </a:t>
            </a:r>
            <a:r>
              <a:rPr lang="en-US" sz="2400" b="1" dirty="0" smtClean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Capacity Survey</a:t>
            </a:r>
            <a:endParaRPr lang="en-US" sz="2400" b="1" dirty="0">
              <a:solidFill>
                <a:srgbClr val="6F2C3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486" y="181776"/>
            <a:ext cx="5852162" cy="794165"/>
          </a:xfrm>
        </p:spPr>
        <p:txBody>
          <a:bodyPr/>
          <a:lstStyle/>
          <a:p>
            <a:pPr algn="l"/>
            <a:r>
              <a:rPr lang="en-US" dirty="0" smtClean="0"/>
              <a:t>	        </a:t>
            </a:r>
            <a:r>
              <a:rPr lang="en-US" b="1" dirty="0" smtClean="0"/>
              <a:t>ECM QIP  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2078181" y="140430"/>
            <a:ext cx="806334" cy="75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69" y="2053243"/>
            <a:ext cx="4704397" cy="30343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6270364" y="4629758"/>
            <a:ext cx="990600" cy="914400"/>
          </a:xfrm>
          <a:prstGeom prst="ellipse">
            <a:avLst/>
          </a:prstGeom>
          <a:solidFill>
            <a:srgbClr val="666366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65664" y="4207846"/>
            <a:ext cx="694113" cy="698623"/>
          </a:xfrm>
          <a:prstGeom prst="ellipse">
            <a:avLst/>
          </a:prstGeom>
          <a:solidFill>
            <a:srgbClr val="6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820486" y="1262140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solidFill>
                  <a:srgbClr val="6F2C3E"/>
                </a:solidFill>
              </a:rPr>
              <a:t>Enhanced Care Management Quality Improvement Program</a:t>
            </a:r>
            <a:endParaRPr lang="en-US" sz="2800" b="1" dirty="0">
              <a:solidFill>
                <a:srgbClr val="6F2C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9879" r="3894" b="10997"/>
          <a:stretch/>
        </p:blipFill>
        <p:spPr>
          <a:xfrm>
            <a:off x="298383" y="2213811"/>
            <a:ext cx="8460606" cy="359984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487" y="190374"/>
            <a:ext cx="5852162" cy="794165"/>
          </a:xfrm>
        </p:spPr>
        <p:txBody>
          <a:bodyPr/>
          <a:lstStyle/>
          <a:p>
            <a:r>
              <a:rPr lang="en-US" dirty="0" smtClean="0"/>
              <a:t>ECM QIP Background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10350" y="5715621"/>
            <a:ext cx="798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565457" y="2011680"/>
            <a:ext cx="9625" cy="585806"/>
          </a:xfrm>
          <a:prstGeom prst="straightConnector1">
            <a:avLst/>
          </a:prstGeom>
          <a:ln w="38100" cmpd="sng">
            <a:solidFill>
              <a:srgbClr val="6F2C3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069482" y="1139173"/>
            <a:ext cx="991950" cy="920004"/>
          </a:xfrm>
          <a:prstGeom prst="ellipse">
            <a:avLst/>
          </a:prstGeom>
          <a:solidFill>
            <a:srgbClr val="6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ECM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QIP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78212" y="1609343"/>
            <a:ext cx="7536712" cy="4586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What is ECM QIP? 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PHC’s Enhanced Care Management Quality Improvement Program (ECM QIP) is an extension of CalAIM ECM initiatives. 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400" dirty="0" smtClean="0"/>
              <a:t>Using IPP funds, ECM QIP participants are incentivized for providing timely reporting. 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400" dirty="0" smtClean="0"/>
              <a:t>PHC </a:t>
            </a:r>
            <a:r>
              <a:rPr lang="en-US" sz="2400" dirty="0"/>
              <a:t>has expertise in pay-for-performance programs through other QIP’s for primary care, hospitals, perinatal, </a:t>
            </a:r>
            <a:r>
              <a:rPr lang="en-US" sz="2400" dirty="0" smtClean="0"/>
              <a:t>long-term, and </a:t>
            </a:r>
            <a:r>
              <a:rPr lang="en-US" sz="2400" dirty="0"/>
              <a:t>palliative </a:t>
            </a:r>
            <a:r>
              <a:rPr lang="en-US" sz="2400" dirty="0" smtClean="0"/>
              <a:t>care.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ECM QIP Defined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6215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Webinar </a:t>
            </a:r>
            <a:r>
              <a:rPr lang="en-US" sz="3400" dirty="0" smtClean="0"/>
              <a:t>– Audio Instructions</a:t>
            </a:r>
            <a:endParaRPr lang="en-US" sz="3400" dirty="0"/>
          </a:p>
        </p:txBody>
      </p:sp>
      <p:sp>
        <p:nvSpPr>
          <p:cNvPr id="5" name="Rectangle 4"/>
          <p:cNvSpPr/>
          <p:nvPr/>
        </p:nvSpPr>
        <p:spPr>
          <a:xfrm>
            <a:off x="368881" y="1331631"/>
            <a:ext cx="8146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avoid echoes and feedback, we request that you use the telephone audio instead of your computer audio for listening and speaking during the webinar. 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4150" y="2112437"/>
            <a:ext cx="988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9438" y="4339239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2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6716878" y="3723416"/>
            <a:ext cx="1273908" cy="461760"/>
          </a:xfrm>
          <a:prstGeom prst="rightArrow">
            <a:avLst/>
          </a:prstGeom>
          <a:solidFill>
            <a:srgbClr val="4078B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935" t="2263" r="1939" b="3227"/>
          <a:stretch/>
        </p:blipFill>
        <p:spPr>
          <a:xfrm>
            <a:off x="4272745" y="4322619"/>
            <a:ext cx="2477193" cy="1920240"/>
          </a:xfrm>
          <a:prstGeom prst="rect">
            <a:avLst/>
          </a:prstGeom>
          <a:ln w="15875">
            <a:solidFill>
              <a:srgbClr val="327EC4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767879" y="5095499"/>
            <a:ext cx="6941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319251" y="4991435"/>
            <a:ext cx="1838186" cy="823683"/>
          </a:xfrm>
          <a:prstGeom prst="rightArrow">
            <a:avLst/>
          </a:prstGeom>
          <a:solidFill>
            <a:srgbClr val="4078B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2290" y="2318023"/>
            <a:ext cx="1438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Click Switch Audio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1280" y="5280165"/>
            <a:ext cx="1649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telephone number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823" y="2758819"/>
            <a:ext cx="2507327" cy="954107"/>
          </a:xfrm>
          <a:prstGeom prst="rect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switch your audio connection by clicking on the three dot ellipsis icon found at the bottom of your screen. 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4"/>
          <a:srcRect l="16878" t="88176" r="66794" b="3830"/>
          <a:stretch/>
        </p:blipFill>
        <p:spPr bwMode="auto">
          <a:xfrm>
            <a:off x="3886201" y="2636343"/>
            <a:ext cx="4019044" cy="606235"/>
          </a:xfrm>
          <a:prstGeom prst="rect">
            <a:avLst/>
          </a:prstGeom>
          <a:ln w="15875">
            <a:solidFill>
              <a:schemeClr val="accent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4445" t="11564" r="3144" b="16918"/>
          <a:stretch/>
        </p:blipFill>
        <p:spPr>
          <a:xfrm>
            <a:off x="6248400" y="2172341"/>
            <a:ext cx="2175642" cy="586478"/>
          </a:xfrm>
          <a:prstGeom prst="rect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21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49224" y="1536192"/>
            <a:ext cx="8010144" cy="4878940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 smtClean="0"/>
              <a:t>2022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Calendar year: January 1 - </a:t>
            </a:r>
            <a:r>
              <a:rPr lang="en-US" dirty="0"/>
              <a:t>December 31, 2022 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Pay-for-reporting only program 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u="sng" dirty="0" smtClean="0"/>
              <a:t>2023 &amp; </a:t>
            </a:r>
            <a:r>
              <a:rPr lang="en-US" u="sng" dirty="0"/>
              <a:t>B</a:t>
            </a:r>
            <a:r>
              <a:rPr lang="en-US" u="sng" dirty="0" smtClean="0"/>
              <a:t>eyond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Expansion </a:t>
            </a:r>
            <a:r>
              <a:rPr lang="en-US" dirty="0"/>
              <a:t>to pay-for-performance </a:t>
            </a:r>
            <a:r>
              <a:rPr lang="en-US" dirty="0" smtClean="0"/>
              <a:t>program 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Other </a:t>
            </a:r>
            <a:r>
              <a:rPr lang="en-US" dirty="0"/>
              <a:t>grant programs coming </a:t>
            </a:r>
            <a:r>
              <a:rPr lang="en-US" dirty="0" smtClean="0"/>
              <a:t>soon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ECM QIP Future Changes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307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733984" y="321219"/>
            <a:ext cx="5898715" cy="5285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ECM QIP Timeline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33648655"/>
              </p:ext>
            </p:extLst>
          </p:nvPr>
        </p:nvGraphicFramePr>
        <p:xfrm>
          <a:off x="276004" y="2294303"/>
          <a:ext cx="7372954" cy="914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28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27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14358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  <a:p>
                      <a:pPr algn="ctr"/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2022</a:t>
                      </a:r>
                      <a:endParaRPr lang="en-US"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 2022</a:t>
                      </a:r>
                      <a:endParaRPr lang="en-US" sz="1200" b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 2022</a:t>
                      </a:r>
                      <a:endParaRPr lang="en-US"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2022</a:t>
                      </a:r>
                      <a:endParaRPr lang="en-US" sz="1200" b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2022</a:t>
                      </a:r>
                      <a:endParaRPr lang="en-US"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 2022</a:t>
                      </a:r>
                      <a:endParaRPr lang="en-US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</a:t>
                      </a:r>
                    </a:p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200" b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2022</a:t>
                      </a:r>
                      <a:endParaRPr lang="en-US"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 2022</a:t>
                      </a:r>
                      <a:endParaRPr lang="en-US" sz="1200" b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76004" y="1688188"/>
            <a:ext cx="7356696" cy="47208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Measurement Period: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31, 2022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2214501" y="3543994"/>
            <a:ext cx="1355548" cy="610087"/>
          </a:xfrm>
          <a:prstGeom prst="flowChartProcess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Quarter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QIP Payment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5.31.22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120464" y="3193462"/>
            <a:ext cx="2490" cy="39212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Process 29"/>
          <p:cNvSpPr/>
          <p:nvPr/>
        </p:nvSpPr>
        <p:spPr>
          <a:xfrm>
            <a:off x="7632700" y="3543995"/>
            <a:ext cx="1249444" cy="610087"/>
          </a:xfrm>
          <a:prstGeom prst="flowChartProcess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Quarter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QIP Payment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2.28.23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4132303" y="3543994"/>
            <a:ext cx="1249444" cy="610087"/>
          </a:xfrm>
          <a:prstGeom prst="flowChartProcess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Quarter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QIP Payment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8.31.22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lowchart: Process 31"/>
          <p:cNvSpPr/>
          <p:nvPr/>
        </p:nvSpPr>
        <p:spPr>
          <a:xfrm>
            <a:off x="6011809" y="3543993"/>
            <a:ext cx="1249444" cy="610087"/>
          </a:xfrm>
          <a:prstGeom prst="flowChartProcess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Quarter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QIP Payment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11.30.22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4017972"/>
              </p:ext>
            </p:extLst>
          </p:nvPr>
        </p:nvGraphicFramePr>
        <p:xfrm>
          <a:off x="7707803" y="2294303"/>
          <a:ext cx="1167784" cy="914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359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  <a:p>
                      <a:pPr algn="ctr"/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US"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6F2C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2023</a:t>
                      </a:r>
                      <a:endParaRPr lang="en-US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9" name="Straight Arrow Connector 38"/>
          <p:cNvCxnSpPr/>
          <p:nvPr/>
        </p:nvCxnSpPr>
        <p:spPr>
          <a:xfrm flipH="1">
            <a:off x="276005" y="2023975"/>
            <a:ext cx="1803052" cy="1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707803" y="1890158"/>
            <a:ext cx="11677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1600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6956277" y="3166057"/>
            <a:ext cx="2490" cy="39212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240958" y="3155839"/>
            <a:ext cx="2490" cy="39212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770699" y="3175244"/>
            <a:ext cx="2490" cy="39212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723949" y="2294302"/>
            <a:ext cx="616018" cy="871755"/>
          </a:xfrm>
          <a:prstGeom prst="rect">
            <a:avLst/>
          </a:prstGeom>
          <a:noFill/>
          <a:ln w="38100">
            <a:solidFill>
              <a:srgbClr val="467BB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570235" y="2303488"/>
            <a:ext cx="616018" cy="871755"/>
          </a:xfrm>
          <a:prstGeom prst="rect">
            <a:avLst/>
          </a:prstGeom>
          <a:noFill/>
          <a:ln w="38100">
            <a:solidFill>
              <a:srgbClr val="467BB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409258" y="2311518"/>
            <a:ext cx="616018" cy="871755"/>
          </a:xfrm>
          <a:prstGeom prst="rect">
            <a:avLst/>
          </a:prstGeom>
          <a:noFill/>
          <a:ln w="38100">
            <a:solidFill>
              <a:srgbClr val="467BB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8287478" y="2303488"/>
            <a:ext cx="599975" cy="871755"/>
          </a:xfrm>
          <a:prstGeom prst="rect">
            <a:avLst/>
          </a:prstGeom>
          <a:noFill/>
          <a:ln w="38100">
            <a:solidFill>
              <a:srgbClr val="467BB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71580"/>
              </p:ext>
            </p:extLst>
          </p:nvPr>
        </p:nvGraphicFramePr>
        <p:xfrm>
          <a:off x="1662322" y="5305064"/>
          <a:ext cx="5672409" cy="1564104"/>
        </p:xfrm>
        <a:graphic>
          <a:graphicData uri="http://schemas.openxmlformats.org/drawingml/2006/table">
            <a:tbl>
              <a:tblPr firstRow="1" firstCol="1" bandRow="1"/>
              <a:tblGrid>
                <a:gridCol w="3189091">
                  <a:extLst>
                    <a:ext uri="{9D8B030D-6E8A-4147-A177-3AD203B41FA5}">
                      <a16:colId xmlns:a16="http://schemas.microsoft.com/office/drawing/2014/main" val="2576524420"/>
                    </a:ext>
                  </a:extLst>
                </a:gridCol>
                <a:gridCol w="2483318">
                  <a:extLst>
                    <a:ext uri="{9D8B030D-6E8A-4147-A177-3AD203B41FA5}">
                      <a16:colId xmlns:a16="http://schemas.microsoft.com/office/drawing/2014/main" val="3649435484"/>
                    </a:ext>
                  </a:extLst>
                </a:gridCol>
              </a:tblGrid>
              <a:tr h="287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Reporting Periods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Payment Month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102911"/>
                  </a:ext>
                </a:extLst>
              </a:tr>
              <a:tr h="3192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January 2022 - March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May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617871"/>
                  </a:ext>
                </a:extLst>
              </a:tr>
              <a:tr h="3192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April 2022 - June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August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16462"/>
                  </a:ext>
                </a:extLst>
              </a:tr>
              <a:tr h="3192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July 2022 - September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November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612635"/>
                  </a:ext>
                </a:extLst>
              </a:tr>
              <a:tr h="31920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October 2022 - December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February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543076"/>
                  </a:ext>
                </a:extLst>
              </a:tr>
            </a:tbl>
          </a:graphicData>
        </a:graphic>
      </p:graphicFrame>
      <p:cxnSp>
        <p:nvCxnSpPr>
          <p:cNvPr id="58" name="Straight Arrow Connector 57"/>
          <p:cNvCxnSpPr/>
          <p:nvPr/>
        </p:nvCxnSpPr>
        <p:spPr>
          <a:xfrm>
            <a:off x="5813659" y="2023975"/>
            <a:ext cx="18190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8259570" y="2023975"/>
            <a:ext cx="6160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719570" y="4913916"/>
            <a:ext cx="570133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 Payment 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6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ECM QIP Payment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4503" y="1557947"/>
            <a:ext cx="9039497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Payment Rate: $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100 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enrolled member per month</a:t>
            </a:r>
          </a:p>
          <a:p>
            <a:pPr eaLnBrk="0" hangingPunct="0">
              <a:spcAft>
                <a:spcPts val="3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enrolled ECM member the ECM provider will receive $100 for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all required reports from that particular month.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hangingPunct="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Payment is based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timeliness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submission.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Payment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Methodology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Submissions received with all 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reporting requirements 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or before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due date – Paid at 100%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ubmissions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received up 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week 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business days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Paid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50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Submissions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received within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business days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considered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Paid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hangingPunct="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Reports more than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days overdue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 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corrective action which can include separation from participation in the ECM program as a provider.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has 50 enrolled ECM members and submits all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reports on or before the due date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months of the quarter. </a:t>
            </a:r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Payment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the entire quarter would be $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15,000,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 $5,000 for each month.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Enrollment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may fluctuate from month to month which will impact the calculation.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b="1" spc="-5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2E74B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5525"/>
            <a:ext cx="914400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smtClean="0">
                <a:solidFill>
                  <a:srgbClr val="6F2C3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Payment Methodology</a:t>
            </a:r>
            <a:endParaRPr lang="en-US" sz="2400" b="1" dirty="0">
              <a:solidFill>
                <a:srgbClr val="6F2C3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486" y="181776"/>
            <a:ext cx="5852162" cy="794165"/>
          </a:xfrm>
        </p:spPr>
        <p:txBody>
          <a:bodyPr/>
          <a:lstStyle/>
          <a:p>
            <a:pPr algn="l"/>
            <a:r>
              <a:rPr lang="en-US" dirty="0" smtClean="0"/>
              <a:t>	      </a:t>
            </a:r>
            <a:r>
              <a:rPr lang="en-US" dirty="0" smtClean="0">
                <a:solidFill>
                  <a:srgbClr val="6F2C3E"/>
                </a:solidFill>
              </a:rPr>
              <a:t>Contact Us</a:t>
            </a:r>
            <a:endParaRPr lang="en-US" dirty="0">
              <a:solidFill>
                <a:srgbClr val="6F2C3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078181" y="140430"/>
            <a:ext cx="806334" cy="75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69" y="2053243"/>
            <a:ext cx="4704397" cy="30343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6270364" y="4629758"/>
            <a:ext cx="990600" cy="914400"/>
          </a:xfrm>
          <a:prstGeom prst="ellipse">
            <a:avLst/>
          </a:prstGeom>
          <a:solidFill>
            <a:srgbClr val="666366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65664" y="4207846"/>
            <a:ext cx="694113" cy="698623"/>
          </a:xfrm>
          <a:prstGeom prst="ellipse">
            <a:avLst/>
          </a:prstGeom>
          <a:solidFill>
            <a:srgbClr val="6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19600" y="1270283"/>
            <a:ext cx="8765178" cy="526195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6F2C3E"/>
                </a:solidFill>
              </a:rPr>
              <a:t>ECM QIP Team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200" i="1" dirty="0" smtClean="0"/>
              <a:t>Amy McCune, </a:t>
            </a:r>
            <a:r>
              <a:rPr lang="en-US" sz="2200" dirty="0" smtClean="0"/>
              <a:t>Manager of Quality Improvement Programs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200" i="1" dirty="0" smtClean="0"/>
              <a:t>Deanna Watson, </a:t>
            </a:r>
            <a:r>
              <a:rPr lang="en-US" sz="2200" dirty="0" smtClean="0"/>
              <a:t>QIP Project Manager </a:t>
            </a:r>
            <a:endParaRPr lang="en-US" sz="2200" dirty="0"/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endParaRPr lang="en-US" sz="800" b="1" dirty="0" smtClean="0">
              <a:solidFill>
                <a:srgbClr val="6F2C3E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6F2C3E"/>
                </a:solidFill>
              </a:rPr>
              <a:t>ECM </a:t>
            </a:r>
            <a:r>
              <a:rPr lang="en-US" sz="2400" b="1" dirty="0">
                <a:solidFill>
                  <a:srgbClr val="6F2C3E"/>
                </a:solidFill>
              </a:rPr>
              <a:t>QIP </a:t>
            </a:r>
            <a:r>
              <a:rPr lang="en-US" sz="2400" b="1" dirty="0" smtClean="0">
                <a:solidFill>
                  <a:srgbClr val="6F2C3E"/>
                </a:solidFill>
              </a:rPr>
              <a:t>Related Questions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 smtClean="0"/>
              <a:t>Email:</a:t>
            </a:r>
            <a:r>
              <a:rPr lang="en-US" sz="2200" b="1" dirty="0" smtClean="0"/>
              <a:t> </a:t>
            </a:r>
            <a:r>
              <a:rPr lang="en-US" sz="2200" dirty="0" smtClean="0">
                <a:hlinkClick r:id="rId3"/>
              </a:rPr>
              <a:t>ECMQIP@Partnershiphp.org</a:t>
            </a:r>
            <a:endParaRPr lang="en-US" sz="22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 smtClean="0"/>
          </a:p>
          <a:p>
            <a:pPr marL="0" indent="0" algn="ctr">
              <a:buNone/>
            </a:pPr>
            <a:r>
              <a:rPr lang="en-US" sz="2400" b="1" dirty="0"/>
              <a:t>ECM QIP Webpage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www.partnershiphp.org/Providers/Quality/Pages/ECM-QIP-Enhanced-Care-Management.aspx</a:t>
            </a:r>
            <a:endParaRPr lang="en-US" sz="2400" dirty="0" smtClean="0"/>
          </a:p>
          <a:p>
            <a:pPr marL="0" indent="0" algn="ctr">
              <a:spcBef>
                <a:spcPts val="600"/>
              </a:spcBef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sz="2400" b="1" dirty="0"/>
              <a:t>ECM QIP Specifications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400" dirty="0">
                <a:hlinkClick r:id="rId5"/>
              </a:rPr>
              <a:t>http://www.partnershiphp.org/Providers/Quality/Documents/QIP%202022/2022%20ECM%20QIP%20Program%20Specifications%20-%20Final%20-%</a:t>
            </a:r>
            <a:r>
              <a:rPr lang="en-US" sz="2400" dirty="0" smtClean="0">
                <a:hlinkClick r:id="rId5"/>
              </a:rPr>
              <a:t>202.22.22.pdf</a:t>
            </a:r>
            <a:endParaRPr lang="en-US" sz="2400" dirty="0" smtClean="0"/>
          </a:p>
          <a:p>
            <a:pPr marL="0" indent="0" algn="ctr">
              <a:spcBef>
                <a:spcPts val="600"/>
              </a:spcBef>
              <a:buNone/>
            </a:pPr>
            <a:endParaRPr lang="en-US" sz="2000" b="1" dirty="0" smtClean="0">
              <a:solidFill>
                <a:srgbClr val="6F2C3E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36586" y="1529541"/>
            <a:ext cx="8019964" cy="45221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600" u="sng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6F2C3E"/>
                </a:solidFill>
              </a:rPr>
              <a:t>ECM Benefit &amp; Reporting </a:t>
            </a:r>
            <a:r>
              <a:rPr lang="en-US" b="1" dirty="0" smtClean="0">
                <a:solidFill>
                  <a:srgbClr val="6F2C3E"/>
                </a:solidFill>
              </a:rPr>
              <a:t>Questions?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6F2C3E"/>
                </a:solidFill>
              </a:rPr>
              <a:t>Contact the ECM/CalAIM Team  </a:t>
            </a:r>
            <a:endParaRPr lang="en-US" b="1" dirty="0">
              <a:solidFill>
                <a:srgbClr val="6F2C3E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Email: </a:t>
            </a:r>
            <a:r>
              <a:rPr lang="en-US" u="sng" dirty="0">
                <a:hlinkClick r:id="rId3"/>
              </a:rPr>
              <a:t>ECM@Partnershiphp.org</a:t>
            </a:r>
            <a:endParaRPr lang="en-US" u="sng" dirty="0"/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en-US" sz="2400" u="sng" dirty="0" smtClean="0"/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endParaRPr lang="en-US" sz="2400" u="sng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6F2C3E"/>
                </a:solidFill>
              </a:rPr>
              <a:t>Collective Medical </a:t>
            </a:r>
            <a:r>
              <a:rPr lang="en-US" b="1" dirty="0" smtClean="0">
                <a:solidFill>
                  <a:srgbClr val="6F2C3E"/>
                </a:solidFill>
              </a:rPr>
              <a:t>Questions? </a:t>
            </a:r>
            <a:endParaRPr lang="en-US" b="1" dirty="0">
              <a:solidFill>
                <a:srgbClr val="6F2C3E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Email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u="sng" dirty="0" smtClean="0">
                <a:hlinkClick r:id="rId4"/>
              </a:rPr>
              <a:t>support@collectivemedical.com</a:t>
            </a:r>
            <a:endParaRPr lang="en-US" u="sng" dirty="0" smtClean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u="sng" dirty="0"/>
          </a:p>
          <a:p>
            <a:pPr marL="0" indent="0" algn="ctr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4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	          </a:t>
            </a:r>
            <a:r>
              <a:rPr lang="en-US" b="1" dirty="0" smtClean="0"/>
              <a:t>Q &amp; A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2078181" y="140430"/>
            <a:ext cx="806334" cy="75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rincipal's Reflections: The Questions I As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" y="1490282"/>
            <a:ext cx="7471954" cy="446638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7811" y="5357179"/>
            <a:ext cx="990600" cy="914400"/>
          </a:xfrm>
          <a:prstGeom prst="ellipse">
            <a:avLst/>
          </a:prstGeom>
          <a:solidFill>
            <a:srgbClr val="666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1354" y="5764810"/>
            <a:ext cx="694113" cy="698623"/>
          </a:xfrm>
          <a:prstGeom prst="ellipse">
            <a:avLst/>
          </a:prstGeom>
          <a:solidFill>
            <a:srgbClr val="6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>
            <a:spLocks noGrp="1"/>
          </p:cNvSpPr>
          <p:nvPr>
            <p:ph sz="half" idx="1"/>
          </p:nvPr>
        </p:nvSpPr>
        <p:spPr>
          <a:xfrm>
            <a:off x="1270000" y="2180247"/>
            <a:ext cx="7047186" cy="693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Questions?</a:t>
            </a:r>
          </a:p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     Type your question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                   in the Chat Box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4255" y="1413488"/>
            <a:ext cx="497060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webinar will be recorded.</a:t>
            </a:r>
          </a:p>
          <a:p>
            <a:pPr marL="3429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attendees have been muted to eliminate any possible noise/ interference/distraction.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take a moment and open your chat box by clicking the chat icon found at the bottom right-hand corner of your screen and as shown in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any questions, please type your questions into the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box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they will be answered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presentation.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sure to select </a:t>
            </a:r>
            <a:r>
              <a:rPr lang="en-US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“Everyone”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sending a message.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en-US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000" y="1055687"/>
            <a:ext cx="1069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539671" y="5699561"/>
            <a:ext cx="932009" cy="30364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528" y="1394245"/>
            <a:ext cx="2740922" cy="5038431"/>
          </a:xfrm>
          <a:prstGeom prst="rect">
            <a:avLst/>
          </a:prstGeom>
          <a:ln w="12700">
            <a:solidFill>
              <a:srgbClr val="4078B6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506528" y="1394245"/>
            <a:ext cx="2740922" cy="503843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53" y="5851384"/>
            <a:ext cx="3095641" cy="66658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5400000">
            <a:off x="2347705" y="5607710"/>
            <a:ext cx="513707" cy="27729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1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0473" y="162415"/>
            <a:ext cx="5852162" cy="79416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019800" y="6187836"/>
            <a:ext cx="2057400" cy="365125"/>
          </a:xfrm>
        </p:spPr>
        <p:txBody>
          <a:bodyPr/>
          <a:lstStyle/>
          <a:p>
            <a:pPr>
              <a:defRPr/>
            </a:pPr>
            <a:fld id="{9AEE9066-CDC6-482C-BB81-BE414505D53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94378642"/>
              </p:ext>
            </p:extLst>
          </p:nvPr>
        </p:nvGraphicFramePr>
        <p:xfrm>
          <a:off x="1191681" y="1459867"/>
          <a:ext cx="7129745" cy="4623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80766" y="1730540"/>
            <a:ext cx="44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4878" y="2422434"/>
            <a:ext cx="44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8412" y="3153312"/>
            <a:ext cx="8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4881" y="3866528"/>
            <a:ext cx="49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8434" y="4618477"/>
            <a:ext cx="59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7842" y="5310775"/>
            <a:ext cx="59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3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853738" y="170250"/>
            <a:ext cx="5852162" cy="727525"/>
          </a:xfrm>
          <a:prstGeom prst="rect">
            <a:avLst/>
          </a:prstGeom>
          <a:solidFill>
            <a:srgbClr val="467BB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	     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78181" y="140430"/>
            <a:ext cx="806334" cy="75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78" y="1422882"/>
            <a:ext cx="8560291" cy="5014494"/>
          </a:xfrm>
        </p:spPr>
        <p:txBody>
          <a:bodyPr>
            <a:normAutofit/>
          </a:bodyPr>
          <a:lstStyle/>
          <a:p>
            <a:pPr marL="0" indent="0" eaLnBrk="0" hangingPunc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/>
              <a:t>The ECM QIP adheres to the </a:t>
            </a:r>
            <a:r>
              <a:rPr lang="en-US" sz="2200" dirty="0" smtClean="0"/>
              <a:t>(3) guiding </a:t>
            </a:r>
            <a:r>
              <a:rPr lang="en-US" sz="2200" dirty="0"/>
              <a:t>principles of the DHCS CalAIM </a:t>
            </a:r>
            <a:r>
              <a:rPr lang="en-US" sz="2200" dirty="0" smtClean="0"/>
              <a:t>program:</a:t>
            </a:r>
            <a:endParaRPr lang="en-US" sz="2200" dirty="0"/>
          </a:p>
          <a:p>
            <a:pPr marL="514350" lvl="0" indent="-514350" eaLnBrk="0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200" dirty="0"/>
              <a:t>Identify and manage member risk and need through whole person care approaches and addressing Social Determinants of </a:t>
            </a:r>
            <a:r>
              <a:rPr lang="en-US" sz="2200" dirty="0" smtClean="0"/>
              <a:t>Health.</a:t>
            </a:r>
          </a:p>
          <a:p>
            <a:pPr marL="514350" lvl="0" indent="-514350" eaLnBrk="0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Move </a:t>
            </a:r>
            <a:r>
              <a:rPr lang="en-US" sz="2200" dirty="0"/>
              <a:t>Medi-Cal to a more consistent and seamless system by reducing complexity and increasing </a:t>
            </a:r>
            <a:r>
              <a:rPr lang="en-US" sz="2200" dirty="0" smtClean="0"/>
              <a:t>flexibility.</a:t>
            </a:r>
          </a:p>
          <a:p>
            <a:pPr marL="514350" lvl="0" indent="-514350" eaLnBrk="0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/>
              <a:t>Improve </a:t>
            </a:r>
            <a:r>
              <a:rPr lang="en-US" sz="2200" dirty="0"/>
              <a:t>quality outcomes, reduce health disparities, and drive delivery system transformation and innovation through value-based initiatives, modernization of systems and payment reform</a:t>
            </a:r>
            <a:r>
              <a:rPr lang="en-US" sz="2200" dirty="0" smtClean="0"/>
              <a:t>.</a:t>
            </a:r>
          </a:p>
          <a:p>
            <a:pPr marL="0" lvl="0" indent="0" eaLnBrk="0" hangingPunct="0">
              <a:spcBef>
                <a:spcPts val="600"/>
              </a:spcBef>
              <a:spcAft>
                <a:spcPts val="600"/>
              </a:spcAft>
              <a:buNone/>
            </a:pPr>
            <a:endParaRPr lang="en-US" sz="400" dirty="0" smtClean="0"/>
          </a:p>
          <a:p>
            <a:pPr marL="0" lvl="0" indent="0" eaLnBrk="0" hangingPunc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 smtClean="0"/>
              <a:t>NOTE: In 2023, ECM QIP will evolve and will carry its own guiding principles associated with a pay-for-performance program.</a:t>
            </a:r>
            <a:endParaRPr lang="en-US" sz="2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955919" y="140430"/>
            <a:ext cx="806334" cy="75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2253" y="196005"/>
            <a:ext cx="4262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 Principles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1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486" y="140430"/>
            <a:ext cx="5852162" cy="794165"/>
          </a:xfrm>
        </p:spPr>
        <p:txBody>
          <a:bodyPr/>
          <a:lstStyle/>
          <a:p>
            <a:pPr algn="l"/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sz="3400" b="1" dirty="0" smtClean="0"/>
              <a:t>ECM Benefit Overview</a:t>
            </a:r>
            <a:endParaRPr lang="en-US" sz="3400" b="1" dirty="0"/>
          </a:p>
        </p:txBody>
      </p:sp>
      <p:sp>
        <p:nvSpPr>
          <p:cNvPr id="5" name="Oval 4"/>
          <p:cNvSpPr/>
          <p:nvPr/>
        </p:nvSpPr>
        <p:spPr>
          <a:xfrm>
            <a:off x="1991202" y="158770"/>
            <a:ext cx="806334" cy="757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6F2C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rgbClr val="6F2C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69" y="2053243"/>
            <a:ext cx="4704397" cy="30343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6270364" y="4629758"/>
            <a:ext cx="990600" cy="914400"/>
          </a:xfrm>
          <a:prstGeom prst="ellipse">
            <a:avLst/>
          </a:prstGeom>
          <a:solidFill>
            <a:srgbClr val="666366"/>
          </a:solidFill>
          <a:ln>
            <a:solidFill>
              <a:srgbClr val="6F2C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65664" y="4207846"/>
            <a:ext cx="694113" cy="698623"/>
          </a:xfrm>
          <a:prstGeom prst="ellipse">
            <a:avLst/>
          </a:prstGeom>
          <a:solidFill>
            <a:srgbClr val="6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ECM Benefit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0585" y="1212821"/>
            <a:ext cx="8970264" cy="561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" marR="0" indent="-8890" algn="ctr">
              <a:lnSpc>
                <a:spcPct val="115000"/>
              </a:lnSpc>
              <a:spcBef>
                <a:spcPts val="600"/>
              </a:spcBef>
              <a:spcAft>
                <a:spcPts val="25"/>
              </a:spcAft>
            </a:pPr>
            <a:r>
              <a:rPr lang="en-US" sz="2200" b="1" dirty="0" smtClean="0">
                <a:solidFill>
                  <a:srgbClr val="6F2C3E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Definition  </a:t>
            </a:r>
            <a:endParaRPr lang="en-US" sz="2000" b="1" dirty="0" smtClean="0">
              <a:solidFill>
                <a:srgbClr val="6F2C3E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Enhanced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Care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Management (ECM) benefit is part of the California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Advancing and Innovating Medi-Cal (CalAIM)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initiative.</a:t>
            </a:r>
          </a:p>
          <a:p>
            <a:pPr marR="0">
              <a:spcAft>
                <a:spcPts val="25"/>
              </a:spcAft>
            </a:pPr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600"/>
              </a:spcBef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Medi-Cal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benefit that replaces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current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Whole Person Care (WPC)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pilot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 Intensive Outpatient Care Management (IOPCM) activities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R="0">
              <a:spcBef>
                <a:spcPts val="600"/>
              </a:spcBef>
              <a:spcAft>
                <a:spcPts val="25"/>
              </a:spcAft>
            </a:pPr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300"/>
              </a:spcBef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CalAIM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is a multi-year initiative, organized by the Department of Health Care Services (DHCS)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 address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 multifaceted challenges facing California’s most vulnerable residents.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25"/>
              </a:spcAft>
            </a:pPr>
            <a:endParaRPr lang="en-US" sz="600" b="1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25"/>
              </a:spcAft>
            </a:pPr>
            <a:r>
              <a:rPr lang="en-US" sz="2200" b="1" dirty="0" smtClean="0">
                <a:solidFill>
                  <a:srgbClr val="6F2C3E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Objective </a:t>
            </a:r>
          </a:p>
          <a:p>
            <a:pPr marL="342900" indent="-342900"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To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motivate, modify, and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improve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health outcomes of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(7) identified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groups of individuals by standardizing a set of care management services and interventions, and then building upon the positive outcomes from those programs.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5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290837"/>
              </p:ext>
            </p:extLst>
          </p:nvPr>
        </p:nvGraphicFramePr>
        <p:xfrm>
          <a:off x="333374" y="2343182"/>
          <a:ext cx="8353426" cy="2749518"/>
        </p:xfrm>
        <a:graphic>
          <a:graphicData uri="http://schemas.openxmlformats.org/drawingml/2006/table">
            <a:tbl>
              <a:tblPr firstRow="1" firstCol="1" bandRow="1"/>
              <a:tblGrid>
                <a:gridCol w="2016126">
                  <a:extLst>
                    <a:ext uri="{9D8B030D-6E8A-4147-A177-3AD203B41FA5}">
                      <a16:colId xmlns:a16="http://schemas.microsoft.com/office/drawing/2014/main" val="1345983157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407199168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983320532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929687772"/>
                    </a:ext>
                  </a:extLst>
                </a:gridCol>
              </a:tblGrid>
              <a:tr h="664119">
                <a:tc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6732270" algn="l"/>
                        </a:tabLst>
                      </a:pPr>
                      <a:r>
                        <a:rPr lang="en-US" sz="18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I:          January 1, 2022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6732270" algn="l"/>
                        </a:tabLst>
                      </a:pPr>
                      <a:r>
                        <a:rPr lang="en-US" sz="18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II:                    July 1, 2022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6732270" algn="l"/>
                        </a:tabLst>
                      </a:pPr>
                      <a:r>
                        <a:rPr lang="en-US" sz="18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III:                                          January 1, 2023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6732270" algn="l"/>
                        </a:tabLst>
                      </a:pPr>
                      <a:r>
                        <a:rPr lang="en-US" sz="18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IV:                July 1, 2023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737888"/>
                  </a:ext>
                </a:extLst>
              </a:tr>
              <a:tr h="2085399">
                <a:tc>
                  <a:txBody>
                    <a:bodyPr/>
                    <a:lstStyle/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s-MX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s-MX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Napa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s-MX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Mendocino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s-MX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Shasta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s-MX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Sonoma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s-MX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Solano  </a:t>
                      </a:r>
                      <a:r>
                        <a:rPr lang="es-MX" sz="2000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Trinity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s-MX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Lake  </a:t>
                      </a:r>
                      <a:r>
                        <a:rPr lang="es-MX" sz="2000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Siskiyou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s-MX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Yolo  </a:t>
                      </a:r>
                      <a:r>
                        <a:rPr lang="es-MX" sz="2000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Modoc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n-US" sz="2000" spc="-5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Humboldt     Lassen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 eaLnBrk="0" hangingPunct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n-US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Norte      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n-US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 14 Counties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732270" algn="l"/>
                        </a:tabLst>
                      </a:pPr>
                      <a:r>
                        <a:rPr lang="en-US" sz="2000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 14 Counties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518338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" y="1609111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732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32588" algn="l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6F2C3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 Go-Live Schedule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6F2C3E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871287" y="116446"/>
            <a:ext cx="5852162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ECM Benefit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HC Website Document" ma:contentTypeID="0x0101009F688BB1DE11FB43AE1F38D4E956EA1000F265A8570C0F5F4BA9B38EDAC85781EC" ma:contentTypeVersion="16" ma:contentTypeDescription="" ma:contentTypeScope="" ma:versionID="fbbc2282f16bf866b8337be9a70663a3">
  <xsd:schema xmlns:xsd="http://www.w3.org/2001/XMLSchema" xmlns:xs="http://www.w3.org/2001/XMLSchema" xmlns:p="http://schemas.microsoft.com/office/2006/metadata/properties" xmlns:ns2="225adf73-79c5-472d-8bcd-f54446908a27" xmlns:ns3="d88e6c7a-1605-4aa4-a29a-3e0df841a036" targetNamespace="http://schemas.microsoft.com/office/2006/metadata/properties" ma:root="true" ma:fieldsID="35e68d427de2279d2183b1e904c4eb67" ns2:_="" ns3:_="">
    <xsd:import namespace="225adf73-79c5-472d-8bcd-f54446908a27"/>
    <xsd:import namespace="d88e6c7a-1605-4aa4-a29a-3e0df841a036"/>
    <xsd:element name="properties">
      <xsd:complexType>
        <xsd:sequence>
          <xsd:element name="documentManagement">
            <xsd:complexType>
              <xsd:all>
                <xsd:element ref="ns2:Document_x0020_Description" minOccurs="0"/>
                <xsd:element ref="ns3:k82974dfaeb74e2aa3eb80497f82e363" minOccurs="0"/>
                <xsd:element ref="ns3:TaxCatchAll" minOccurs="0"/>
                <xsd:element ref="ns3:TaxCatchAllLabel" minOccurs="0"/>
                <xsd:element ref="ns2:o6969eb00a6c46fcb712200715050981" minOccurs="0"/>
                <xsd:element ref="ns2:n616850c7cfd4d7fb3be5ad8c3e516b8" minOccurs="0"/>
                <xsd:element ref="ns2:k2a84c5d5caa4acab23911e17c601f32" minOccurs="0"/>
                <xsd:element ref="ns2:a8d7d58bfa334fbb943d4590ad45c85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adf73-79c5-472d-8bcd-f54446908a27" elementFormDefault="qualified">
    <xsd:import namespace="http://schemas.microsoft.com/office/2006/documentManagement/types"/>
    <xsd:import namespace="http://schemas.microsoft.com/office/infopath/2007/PartnerControls"/>
    <xsd:element name="Document_x0020_Description" ma:index="8" nillable="true" ma:displayName="Document Description" ma:internalName="Document_x0020_Description">
      <xsd:simpleType>
        <xsd:restriction base="dms:Note">
          <xsd:maxLength value="255"/>
        </xsd:restriction>
      </xsd:simpleType>
    </xsd:element>
    <xsd:element name="o6969eb00a6c46fcb712200715050981" ma:index="13" nillable="true" ma:taxonomy="true" ma:internalName="o6969eb00a6c46fcb712200715050981" ma:taxonomyFieldName="Content_x0020_Language" ma:displayName="Content Language" ma:default="73;#English|8bdb4c98-cf76-453e-a330-e11679ea4fb9" ma:fieldId="{86969eb0-0a6c-46fc-b712-200715050981}" ma:sspId="5a7ce76b-f91d-4c51-82cd-80ebbbabd726" ma:termSetId="62842341-e2a0-428b-b522-0c1a0502cfb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616850c7cfd4d7fb3be5ad8c3e516b8" ma:index="15" ma:taxonomy="true" ma:internalName="n616850c7cfd4d7fb3be5ad8c3e516b8" ma:taxonomyFieldName="Website_x0020_Section" ma:displayName="Website Section" ma:default="" ma:fieldId="{7616850c-7cfd-4d7f-b3be-5ad8c3e516b8}" ma:taxonomyMulti="true" ma:sspId="5a7ce76b-f91d-4c51-82cd-80ebbbabd726" ma:termSetId="b433a66f-2b8f-4dbe-bb48-87e6be1336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2a84c5d5caa4acab23911e17c601f32" ma:index="17" ma:taxonomy="true" ma:internalName="k2a84c5d5caa4acab23911e17c601f32" ma:taxonomyFieldName="Document_x0020_Type" ma:displayName="Document Type" ma:default="" ma:fieldId="{42a84c5d-5caa-4aca-b239-11e17c601f32}" ma:sspId="5a7ce76b-f91d-4c51-82cd-80ebbbabd726" ma:termSetId="f9c2a425-bf8f-49f7-920d-5599deed8f2d" ma:anchorId="f73ba54c-1af8-426d-bd95-ee2c76fd4011" ma:open="false" ma:isKeyword="false">
      <xsd:complexType>
        <xsd:sequence>
          <xsd:element ref="pc:Terms" minOccurs="0" maxOccurs="1"/>
        </xsd:sequence>
      </xsd:complexType>
    </xsd:element>
    <xsd:element name="a8d7d58bfa334fbb943d4590ad45c854" ma:index="19" ma:taxonomy="true" ma:internalName="a8d7d58bfa334fbb943d4590ad45c854" ma:taxonomyFieldName="Sub_x0020_Section" ma:displayName="Sub Section" ma:default="" ma:fieldId="{a8d7d58b-fa33-4fbb-943d-4590ad45c854}" ma:sspId="5a7ce76b-f91d-4c51-82cd-80ebbbabd726" ma:termSetId="ef83f3b1-28c7-4992-916b-8b04b2b69fab" ma:anchorId="6ee7cf06-307e-40a6-aa12-ce71ab14b58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e6c7a-1605-4aa4-a29a-3e0df841a036" elementFormDefault="qualified">
    <xsd:import namespace="http://schemas.microsoft.com/office/2006/documentManagement/types"/>
    <xsd:import namespace="http://schemas.microsoft.com/office/infopath/2007/PartnerControls"/>
    <xsd:element name="k82974dfaeb74e2aa3eb80497f82e363" ma:index="9" ma:taxonomy="true" ma:internalName="k82974dfaeb74e2aa3eb80497f82e363" ma:taxonomyFieldName="Product_x0020_Line" ma:displayName="Product Lines" ma:fieldId="{482974df-aeb7-4e2a-a3eb-80497f82e363}" ma:taxonomyMulti="true" ma:sspId="5a7ce76b-f91d-4c51-82cd-80ebbbabd726" ma:termSetId="c3f8a31b-b352-4bab-9b3b-596e8932a72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07dc7102-d6ba-4901-a2b4-0fc5d0f50636}" ma:internalName="TaxCatchAll" ma:showField="CatchAllData" ma:web="18e65850-3d5f-442c-877f-add0bdbb83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07dc7102-d6ba-4901-a2b4-0fc5d0f50636}" ma:internalName="TaxCatchAllLabel" ma:readOnly="true" ma:showField="CatchAllDataLabel" ma:web="18e65850-3d5f-442c-877f-add0bdbb83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5a7ce76b-f91d-4c51-82cd-80ebbbabd726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8e6c7a-1605-4aa4-a29a-3e0df841a036">
      <Value>104</Value>
      <Value>75</Value>
      <Value>73</Value>
      <Value>113</Value>
      <Value>203</Value>
    </TaxCatchAll>
    <a8d7d58bfa334fbb943d4590ad45c854 xmlns="225adf73-79c5-472d-8bcd-f54446908a27">
      <Terms xmlns="http://schemas.microsoft.com/office/infopath/2007/PartnerControls">
        <TermInfo xmlns="http://schemas.microsoft.com/office/infopath/2007/PartnerControls">
          <TermName xmlns="http://schemas.microsoft.com/office/infopath/2007/PartnerControls">Quality Improvement Program</TermName>
          <TermId xmlns="http://schemas.microsoft.com/office/infopath/2007/PartnerControls">ffd7203c-d26c-4168-865c-91c88bd30a43</TermId>
        </TermInfo>
      </Terms>
    </a8d7d58bfa334fbb943d4590ad45c854>
    <k82974dfaeb74e2aa3eb80497f82e363 xmlns="d88e6c7a-1605-4aa4-a29a-3e0df841a0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Medi-Cal</TermName>
          <TermId xmlns="http://schemas.microsoft.com/office/infopath/2007/PartnerControls">daee2327-0f83-4e70-90ca-f2c6fe21bd30</TermId>
        </TermInfo>
      </Terms>
    </k82974dfaeb74e2aa3eb80497f82e363>
    <n616850c7cfd4d7fb3be5ad8c3e516b8 xmlns="225adf73-79c5-472d-8bcd-f54446908a27">
      <Terms xmlns="http://schemas.microsoft.com/office/infopath/2007/PartnerControls">
        <TermInfo xmlns="http://schemas.microsoft.com/office/infopath/2007/PartnerControls">
          <TermName xmlns="http://schemas.microsoft.com/office/infopath/2007/PartnerControls">Quality Improvement</TermName>
          <TermId xmlns="http://schemas.microsoft.com/office/infopath/2007/PartnerControls">7c9cac7a-f610-42f6-afbd-84a417de578f</TermId>
        </TermInfo>
      </Terms>
    </n616850c7cfd4d7fb3be5ad8c3e516b8>
    <Document_x0020_Description xmlns="225adf73-79c5-472d-8bcd-f54446908a27" xsi:nil="true"/>
    <k2a84c5d5caa4acab23911e17c601f32 xmlns="225adf73-79c5-472d-8bcd-f54446908a27">
      <Terms xmlns="http://schemas.microsoft.com/office/infopath/2007/PartnerControls">
        <TermInfo xmlns="http://schemas.microsoft.com/office/infopath/2007/PartnerControls">
          <TermName xmlns="http://schemas.microsoft.com/office/infopath/2007/PartnerControls">QIP Measurements</TermName>
          <TermId xmlns="http://schemas.microsoft.com/office/infopath/2007/PartnerControls">7febffdb-d38f-498b-9ea7-bd49b1076aa8</TermId>
        </TermInfo>
      </Terms>
    </k2a84c5d5caa4acab23911e17c601f32>
    <o6969eb00a6c46fcb712200715050981 xmlns="225adf73-79c5-472d-8bcd-f54446908a27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8bdb4c98-cf76-453e-a330-e11679ea4fb9</TermId>
        </TermInfo>
      </Terms>
    </o6969eb00a6c46fcb712200715050981>
  </documentManagement>
</p:properties>
</file>

<file path=customXml/itemProps1.xml><?xml version="1.0" encoding="utf-8"?>
<ds:datastoreItem xmlns:ds="http://schemas.openxmlformats.org/officeDocument/2006/customXml" ds:itemID="{6C6D7230-5844-43B6-A956-A82CCF0812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9A5818-1CE7-4C9F-AA29-4343547F798C}"/>
</file>

<file path=customXml/itemProps3.xml><?xml version="1.0" encoding="utf-8"?>
<ds:datastoreItem xmlns:ds="http://schemas.openxmlformats.org/officeDocument/2006/customXml" ds:itemID="{522F160D-729B-48E9-B66C-0D452AC7D873}"/>
</file>

<file path=customXml/itemProps4.xml><?xml version="1.0" encoding="utf-8"?>
<ds:datastoreItem xmlns:ds="http://schemas.openxmlformats.org/officeDocument/2006/customXml" ds:itemID="{93A36CC8-F3BF-4134-91F8-7B54B9AD8E41}">
  <ds:schemaRefs>
    <ds:schemaRef ds:uri="http://schemas.microsoft.com/office/2006/documentManagement/types"/>
    <ds:schemaRef ds:uri="http://schemas.microsoft.com/office/infopath/2007/PartnerControls"/>
    <ds:schemaRef ds:uri="d88e6c7a-1605-4aa4-a29a-3e0df841a036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10813</TotalTime>
  <Words>2274</Words>
  <Application>Microsoft Office PowerPoint</Application>
  <PresentationFormat>On-screen Show (4:3)</PresentationFormat>
  <Paragraphs>406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Webinar – Audio Instructions</vt:lpstr>
      <vt:lpstr>Webinar Information</vt:lpstr>
      <vt:lpstr>Agenda</vt:lpstr>
      <vt:lpstr>PowerPoint Presentation</vt:lpstr>
      <vt:lpstr> </vt:lpstr>
      <vt:lpstr>        ECM Benefit Overview</vt:lpstr>
      <vt:lpstr>ECM Benefit Overview</vt:lpstr>
      <vt:lpstr>PowerPoint Presentation</vt:lpstr>
      <vt:lpstr>ECM Benefit Overview</vt:lpstr>
      <vt:lpstr>ECM Benefit Overview</vt:lpstr>
      <vt:lpstr>ECM Benefit Overview</vt:lpstr>
      <vt:lpstr>    ECM Reporting</vt:lpstr>
      <vt:lpstr>ECM Reporting</vt:lpstr>
      <vt:lpstr>ECM Reporting</vt:lpstr>
      <vt:lpstr>ECM Reporting</vt:lpstr>
      <vt:lpstr>         ECM QIP  </vt:lpstr>
      <vt:lpstr>ECM QIP Background  </vt:lpstr>
      <vt:lpstr>ECM QIP Defined</vt:lpstr>
      <vt:lpstr>ECM QIP Future Changes</vt:lpstr>
      <vt:lpstr>PowerPoint Presentation</vt:lpstr>
      <vt:lpstr>ECM QIP Payment</vt:lpstr>
      <vt:lpstr>       Contact Us</vt:lpstr>
      <vt:lpstr>Contact Us</vt:lpstr>
      <vt:lpstr>Other Contacts</vt:lpstr>
      <vt:lpstr>           Q &amp; A</vt:lpstr>
    </vt:vector>
  </TitlesOfParts>
  <Company>Partnership Healthplan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Dustin Lyda</dc:creator>
  <cp:lastModifiedBy>Deanna Watson</cp:lastModifiedBy>
  <cp:revision>280</cp:revision>
  <cp:lastPrinted>2015-10-01T18:36:23Z</cp:lastPrinted>
  <dcterms:created xsi:type="dcterms:W3CDTF">2015-09-29T16:26:01Z</dcterms:created>
  <dcterms:modified xsi:type="dcterms:W3CDTF">2022-03-10T20:55:16Z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0x0101009F688BB1DE11FB43AE1F38D4E956EA1000F265A8570C0F5F4BA9B38EDAC85781EC</vt:lpwstr>
  </property>
  <property fmtid="{D5CDD505-2E9C-101B-9397-08002B2CF9AE}" pid="3" name="PHC4Me SubSection">
    <vt:lpwstr>214;#Administration|d495a17b-28af-414b-a568-21555c68a849</vt:lpwstr>
  </property>
  <property fmtid="{D5CDD505-2E9C-101B-9397-08002B2CF9AE}" pid="4" name="PHC4Me Website Section">
    <vt:lpwstr>208;#Departments|dddb3ebe-e730-49ab-8359-6cac950e7418</vt:lpwstr>
  </property>
  <property fmtid="{D5CDD505-2E9C-101B-9397-08002B2CF9AE}" pid="5" name="PHC4Me_x0020_Document_x0020_Type">
    <vt:lpwstr>249;#Departments|2c62abb7-b4cc-4f3e-aacc-6be4f08c6746</vt:lpwstr>
  </property>
  <property fmtid="{D5CDD505-2E9C-101B-9397-08002B2CF9AE}" pid="6" name="PHC4Me Document Type">
    <vt:lpwstr>249;#Departments|2c62abb7-b4cc-4f3e-aacc-6be4f08c6746</vt:lpwstr>
  </property>
  <property fmtid="{D5CDD505-2E9C-101B-9397-08002B2CF9AE}" pid="7" name="Content Language">
    <vt:lpwstr>73;#English|8bdb4c98-cf76-453e-a330-e11679ea4fb9</vt:lpwstr>
  </property>
  <property fmtid="{D5CDD505-2E9C-101B-9397-08002B2CF9AE}" pid="8" name="Sub Section">
    <vt:lpwstr>113;#Quality Improvement Program|ffd7203c-d26c-4168-865c-91c88bd30a43</vt:lpwstr>
  </property>
  <property fmtid="{D5CDD505-2E9C-101B-9397-08002B2CF9AE}" pid="9" name="Product Line">
    <vt:lpwstr>75;#Medi-Cal|daee2327-0f83-4e70-90ca-f2c6fe21bd30</vt:lpwstr>
  </property>
  <property fmtid="{D5CDD505-2E9C-101B-9397-08002B2CF9AE}" pid="10" name="Document Type">
    <vt:lpwstr>203;#QIP Measurements|7febffdb-d38f-498b-9ea7-bd49b1076aa8</vt:lpwstr>
  </property>
  <property fmtid="{D5CDD505-2E9C-101B-9397-08002B2CF9AE}" pid="11" name="Website Section">
    <vt:lpwstr>104;#Quality Improvement|7c9cac7a-f610-42f6-afbd-84a417de578f</vt:lpwstr>
  </property>
</Properties>
</file>